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subin998@naver.com" initials="s" lastIdx="3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156" autoAdjust="0"/>
    <p:restoredTop sz="88795" autoAdjust="0"/>
  </p:normalViewPr>
  <p:slideViewPr>
    <p:cSldViewPr snapToGrid="0">
      <p:cViewPr varScale="1">
        <p:scale>
          <a:sx n="100" d="100"/>
          <a:sy n="100" d="100"/>
        </p:scale>
        <p:origin x="1037" y="48"/>
      </p:cViewPr>
      <p:guideLst>
        <p:guide orient="horz" pos="2155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84" d="100"/>
          <a:sy n="184" d="100"/>
        </p:scale>
        <p:origin x="0" y="0"/>
      </p:cViewPr>
      <p:guideLst>
        <p:guide orient="horz" pos="2874"/>
        <p:guide pos="214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commentAuthors" Target="commentAuthors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고객센터 관리자페이지</a:t>
            </a:r>
            <a:endParaRPr lang="ko-KR" altLang="en-US"/>
          </a:p>
          <a:p>
            <a:pPr>
              <a:defRPr/>
            </a:pPr>
            <a:r>
              <a:rPr lang="ko-KR" altLang="en-US"/>
              <a:t>관리자만 접근이 가능해야하기 때문에 </a:t>
            </a:r>
            <a:r>
              <a:rPr lang="en-US" altLang="ko-KR"/>
              <a:t>security</a:t>
            </a:r>
            <a:r>
              <a:rPr lang="ko-KR" altLang="en-US"/>
              <a:t> PreAuthorize 메서드를 사용해서 관리자만 접속 가능하게 막음</a:t>
            </a:r>
            <a:endParaRPr lang="ko-KR" altLang="en-US"/>
          </a:p>
          <a:p>
            <a:pPr>
              <a:defRPr/>
            </a:pPr>
            <a:r>
              <a:rPr lang="ko-KR" altLang="en-US"/>
              <a:t>큰 문제나 공통적으로 발견되는 문제가 있을시 중복문의를 막기위해서 전체 공지사항 메시지 발송 구현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쇼핑몰 같은 판매 나 이모티콘을 판매 하려고 했으나 기간내에 불가능 판단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순서</a:t>
            </a:r>
            <a:endParaRPr lang="ko-KR" altLang="en-US"/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프로젝트 개요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프로젝트 팀 구성 및 역할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기술스택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 프로젝트 일정표 </a:t>
            </a:r>
            <a:r>
              <a:rPr lang="en-US" altLang="ko-KR"/>
              <a:t>,</a:t>
            </a:r>
            <a:r>
              <a:rPr lang="ko-KR" altLang="en-US"/>
              <a:t> 규모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5.</a:t>
            </a:r>
            <a:r>
              <a:rPr lang="ko-KR" altLang="en-US"/>
              <a:t> 기획의도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6</a:t>
            </a:r>
            <a:r>
              <a:rPr lang="ko-KR" altLang="en-US"/>
              <a:t> </a:t>
            </a:r>
            <a:r>
              <a:rPr lang="en-US" altLang="ko-KR"/>
              <a:t>.</a:t>
            </a:r>
            <a:r>
              <a:rPr lang="ko-KR" altLang="en-US"/>
              <a:t> 주요기능소개</a:t>
            </a:r>
            <a:r>
              <a:rPr lang="en-US" altLang="ko-KR"/>
              <a:t>,</a:t>
            </a:r>
            <a:r>
              <a:rPr lang="ko-KR" altLang="en-US"/>
              <a:t> 기대효과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7.</a:t>
            </a:r>
            <a:r>
              <a:rPr lang="ko-KR" altLang="en-US"/>
              <a:t> 프로젝트 수행절차 및 방법</a:t>
            </a:r>
            <a:r>
              <a:rPr lang="en-US" altLang="ko-KR"/>
              <a:t>,</a:t>
            </a:r>
            <a:r>
              <a:rPr lang="ko-KR" altLang="en-US"/>
              <a:t> 유저 시나리오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8.</a:t>
            </a:r>
            <a:r>
              <a:rPr lang="ko-KR" altLang="en-US"/>
              <a:t> 수행결과 </a:t>
            </a:r>
            <a:r>
              <a:rPr lang="en-US" altLang="ko-KR"/>
              <a:t>&gt;&gt;</a:t>
            </a:r>
            <a:r>
              <a:rPr lang="ko-KR" altLang="en-US"/>
              <a:t> 실제 기획했던 의도 및 구현된것들과의 차이 </a:t>
            </a:r>
            <a:r>
              <a:rPr lang="en-US" altLang="ko-KR"/>
              <a:t>//</a:t>
            </a:r>
            <a:r>
              <a:rPr lang="ko-KR" altLang="en-US"/>
              <a:t> 본인들의 페이지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9.</a:t>
            </a:r>
            <a:r>
              <a:rPr lang="ko-KR" altLang="en-US"/>
              <a:t>  자체 평가 의견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10.</a:t>
            </a:r>
            <a:r>
              <a:rPr lang="ko-KR" altLang="en-US"/>
              <a:t> 시연 및 발표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아시안게임까지 채택되어진 리그 오브 레전드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친 초보자적인 홈페이지를 지향하며 초보자가 다가가기에 너무 많은 기초 요소들의 대안을 고객들에게 제시해줄수 있음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학습된 인공지능을 통해 내가 못해서 티어의 상승이 없는건지 팀운이 안좋았던것인지를 확인할수 있음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나의 현재 실력을 객관적이고 시각적으로 확인가능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팀구성역할은 사진을 받으면 사진 밑에 역할도 함께 작성할 예정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팀구성역할은 사진을 받으면 사진 밑에 역할도 함께 작성할 예정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사진을 가지고 오는것도 좋은 방안</a:t>
            </a:r>
            <a:endParaRPr lang="ko-KR" altLang="en-US"/>
          </a:p>
          <a:p>
            <a:pPr>
              <a:defRPr/>
            </a:pPr>
            <a:r>
              <a:rPr lang="en-US" altLang="ko-KR"/>
              <a:t>JAVA</a:t>
            </a:r>
            <a:r>
              <a:rPr lang="ko-KR" altLang="en-US"/>
              <a:t> </a:t>
            </a:r>
            <a:r>
              <a:rPr lang="en-US" altLang="ko-KR"/>
              <a:t>- Collection Framework, JDBC,ProcessBuilder,MyBatis</a:t>
            </a:r>
            <a:endParaRPr lang="en-US" altLang="ko-KR"/>
          </a:p>
          <a:p>
            <a:pPr>
              <a:defRPr/>
            </a:pPr>
            <a:r>
              <a:rPr lang="en-US" altLang="ko-KR"/>
              <a:t>	WebSocket,SpringBoot,Spring Framework, JSP, Spring Security</a:t>
            </a:r>
            <a:endParaRPr lang="en-US" altLang="ko-KR"/>
          </a:p>
          <a:p>
            <a:pPr>
              <a:defRPr/>
            </a:pPr>
            <a:r>
              <a:rPr lang="en-US" altLang="ko-KR"/>
              <a:t>    	 CloudSever,WebClinet,startEmail.</a:t>
            </a:r>
            <a:endParaRPr lang="en-US" altLang="ko-KR"/>
          </a:p>
          <a:p>
            <a:pPr>
              <a:defRPr/>
            </a:pPr>
            <a:r>
              <a:rPr lang="en-US" altLang="ko-KR"/>
              <a:t>Python - Pandas 및 DataFrame</a:t>
            </a:r>
            <a:r>
              <a:rPr lang="ko-KR" altLang="en-US"/>
              <a:t> </a:t>
            </a:r>
            <a:r>
              <a:rPr lang="en-US" altLang="ko-KR"/>
              <a:t>100만건 이상의 데이터 전처리 후 정규화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 	</a:t>
            </a:r>
            <a:r>
              <a:rPr lang="en-US" altLang="ko-KR"/>
              <a:t>- KNN</a:t>
            </a:r>
            <a:r>
              <a:rPr lang="ko-KR" altLang="en-US"/>
              <a:t> 모델</a:t>
            </a:r>
            <a:r>
              <a:rPr lang="en-US" altLang="ko-KR"/>
              <a:t>,sklearn, numpy, joblib, pickle, matplotlib json, sys</a:t>
            </a:r>
            <a:endParaRPr lang="en-US" altLang="ko-KR"/>
          </a:p>
          <a:p>
            <a:pPr>
              <a:defRPr/>
            </a:pPr>
            <a:r>
              <a:rPr lang="en-US" altLang="ko-KR"/>
              <a:t>   </a:t>
            </a:r>
            <a:r>
              <a:rPr lang="ko-KR" altLang="en-US"/>
              <a:t>	</a:t>
            </a:r>
            <a:r>
              <a:rPr lang="en-US" altLang="ko-KR"/>
              <a:t>- 프로세스빌더를 통해 자바단에서 비동기로 실행 처리</a:t>
            </a:r>
            <a:endParaRPr lang="en-US" altLang="ko-KR"/>
          </a:p>
          <a:p>
            <a:pPr>
              <a:defRPr/>
            </a:pPr>
            <a:r>
              <a:rPr lang="en-US" altLang="ko-KR"/>
              <a:t>JAVASCRIPT - GOOGLE.Chart.js , iamPort , websocket</a:t>
            </a:r>
            <a:endParaRPr lang="en-US" altLang="ko-KR"/>
          </a:p>
          <a:p>
            <a:pPr>
              <a:defRPr/>
            </a:pPr>
            <a:r>
              <a:rPr lang="en-US" altLang="ko-KR"/>
              <a:t>∙데이터베이스 - Mysql , Cloud MariaDB, eXERD</a:t>
            </a:r>
            <a:endParaRPr lang="en-US" altLang="ko-KR"/>
          </a:p>
          <a:p>
            <a:pPr>
              <a:defRPr/>
            </a:pPr>
            <a:r>
              <a:rPr lang="en-US" altLang="ko-KR"/>
              <a:t>∙Front-end - HTML, CSS, JavaScript,Jqurey,Bootstrap, GoogleChart.js</a:t>
            </a:r>
            <a:endParaRPr lang="en-US" altLang="ko-KR"/>
          </a:p>
          <a:p>
            <a:pPr>
              <a:defRPr/>
            </a:pPr>
            <a:r>
              <a:rPr lang="en-US" altLang="ko-KR"/>
              <a:t>∙IDE 도구 - eclipse,visual studio,sts4,Intellij</a:t>
            </a:r>
            <a:endParaRPr lang="en-US" altLang="ko-KR"/>
          </a:p>
          <a:p>
            <a:pPr>
              <a:defRPr/>
            </a:pPr>
            <a:r>
              <a:rPr lang="en-US" altLang="ko-KR"/>
              <a:t>∙버전관리 - Github</a:t>
            </a:r>
            <a:endParaRPr lang="en-US" altLang="ko-KR"/>
          </a:p>
          <a:p>
            <a:pPr>
              <a:defRPr/>
            </a:pPr>
            <a:r>
              <a:rPr lang="en-US" altLang="ko-KR"/>
              <a:t>∙테스트도구 - eclipse debugger, Spring boot test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사전기획, 프로젝트 수행 , 완료과정</a:t>
            </a:r>
            <a:endParaRPr lang="ko-KR" altLang="en-US"/>
          </a:p>
          <a:p>
            <a:pPr>
              <a:defRPr/>
            </a:pPr>
            <a:r>
              <a:rPr lang="ko-KR" altLang="en-US"/>
              <a:t>1/29 ~ 3/12 프로젝트 기간</a:t>
            </a:r>
            <a:endParaRPr lang="ko-KR" altLang="en-US"/>
          </a:p>
          <a:p>
            <a:pPr>
              <a:defRPr/>
            </a:pPr>
            <a:r>
              <a:rPr lang="ko-KR" altLang="en-US"/>
              <a:t>1/29~ 2/2</a:t>
            </a:r>
            <a:endParaRPr lang="ko-KR" altLang="en-US"/>
          </a:p>
          <a:p>
            <a:pPr>
              <a:defRPr/>
            </a:pPr>
            <a:r>
              <a:rPr lang="ko-KR" altLang="en-US"/>
              <a:t>기획안 작성,웹페이지의 기능을 보고 실제로 내가 하고싶은 기능토의</a:t>
            </a:r>
            <a:endParaRPr lang="ko-KR" altLang="en-US"/>
          </a:p>
          <a:p>
            <a:pPr>
              <a:defRPr/>
            </a:pPr>
            <a:r>
              <a:rPr lang="ko-KR" altLang="en-US"/>
              <a:t>개발환경 결정하기(메이븐 , 스프링부트,STS4,등)</a:t>
            </a:r>
            <a:endParaRPr lang="ko-KR" altLang="en-US"/>
          </a:p>
          <a:p>
            <a:pPr>
              <a:defRPr/>
            </a:pPr>
            <a:r>
              <a:rPr lang="ko-KR" altLang="en-US"/>
              <a:t>2/5 ~ 2/9 </a:t>
            </a:r>
            <a:endParaRPr lang="ko-KR" altLang="en-US"/>
          </a:p>
          <a:p>
            <a:pPr>
              <a:defRPr/>
            </a:pPr>
            <a:r>
              <a:rPr lang="ko-KR" altLang="en-US"/>
              <a:t>버전관리도구 GIT 선택, MASTER을 라이브러서로 DEV를 개발자 서버로적용</a:t>
            </a:r>
            <a:endParaRPr lang="ko-KR" altLang="en-US"/>
          </a:p>
          <a:p>
            <a:pPr>
              <a:defRPr/>
            </a:pPr>
            <a:r>
              <a:rPr lang="ko-KR" altLang="en-US"/>
              <a:t>DB결정(클라우드서버MARIA), 각자 페이지 기초 도안 완성, 잡리스트설정, DB칼럼설정</a:t>
            </a:r>
            <a:endParaRPr lang="ko-KR" altLang="en-US"/>
          </a:p>
          <a:p>
            <a:pPr>
              <a:defRPr/>
            </a:pPr>
            <a:r>
              <a:rPr lang="ko-KR" altLang="en-US"/>
              <a:t>2/12 ~2/16</a:t>
            </a:r>
            <a:endParaRPr lang="ko-KR" altLang="en-US"/>
          </a:p>
          <a:p>
            <a:pPr>
              <a:defRPr/>
            </a:pPr>
            <a:r>
              <a:rPr lang="ko-KR" altLang="en-US"/>
              <a:t>방향성에 맞는 데이터 수집, 담당구현 ,노션을 통해 외부 멘토에게 실시간으로 피드벡을 받음</a:t>
            </a:r>
            <a:endParaRPr lang="ko-KR" altLang="en-US"/>
          </a:p>
          <a:p>
            <a:pPr>
              <a:defRPr/>
            </a:pPr>
            <a:r>
              <a:rPr lang="ko-KR" altLang="en-US"/>
              <a:t> 2/19~2/23</a:t>
            </a:r>
            <a:endParaRPr lang="ko-KR" altLang="en-US"/>
          </a:p>
          <a:p>
            <a:pPr>
              <a:defRPr/>
            </a:pPr>
            <a:r>
              <a:rPr lang="ko-KR" altLang="en-US"/>
              <a:t>웹 서비스의 구현 및 기술수집</a:t>
            </a:r>
            <a:endParaRPr lang="ko-KR" altLang="en-US"/>
          </a:p>
          <a:p>
            <a:pPr>
              <a:defRPr/>
            </a:pPr>
            <a:r>
              <a:rPr lang="ko-KR" altLang="en-US"/>
              <a:t>2/26 ~ 3/1 </a:t>
            </a:r>
            <a:endParaRPr lang="ko-KR" altLang="en-US"/>
          </a:p>
          <a:p>
            <a:pPr>
              <a:defRPr/>
            </a:pPr>
            <a:r>
              <a:rPr lang="ko-KR" altLang="en-US"/>
              <a:t>다른 팀들 및 외부 멘토에게 QA요청, 오류 수정, 유지보수 시작</a:t>
            </a:r>
            <a:endParaRPr lang="ko-KR" altLang="en-US"/>
          </a:p>
          <a:p>
            <a:pPr>
              <a:defRPr/>
            </a:pPr>
            <a:r>
              <a:rPr lang="ko-KR" altLang="en-US"/>
              <a:t>3/4~3/8</a:t>
            </a:r>
            <a:endParaRPr lang="ko-KR" altLang="en-US"/>
          </a:p>
          <a:p>
            <a:pPr>
              <a:defRPr/>
            </a:pPr>
            <a:r>
              <a:rPr lang="ko-KR" altLang="en-US"/>
              <a:t>QA를 통해 필요한 데이터 및 서비스를 추가</a:t>
            </a:r>
            <a:endParaRPr lang="ko-KR" altLang="en-US"/>
          </a:p>
          <a:p>
            <a:pPr>
              <a:defRPr/>
            </a:pPr>
            <a:r>
              <a:rPr lang="ko-KR" altLang="en-US"/>
              <a:t>3/11 ~ 3/12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사전기획, 프로젝트 수행 , 완료과정</a:t>
            </a:r>
            <a:endParaRPr lang="ko-KR" altLang="en-US"/>
          </a:p>
          <a:p>
            <a:pPr>
              <a:defRPr/>
            </a:pPr>
            <a:r>
              <a:rPr lang="ko-KR" altLang="en-US"/>
              <a:t>1/29 ~ 3/12 프로젝트 기간</a:t>
            </a:r>
            <a:endParaRPr lang="ko-KR" altLang="en-US"/>
          </a:p>
          <a:p>
            <a:pPr>
              <a:defRPr/>
            </a:pPr>
            <a:r>
              <a:rPr lang="ko-KR" altLang="en-US"/>
              <a:t>1/29~ 2/2</a:t>
            </a:r>
            <a:endParaRPr lang="ko-KR" altLang="en-US"/>
          </a:p>
          <a:p>
            <a:pPr>
              <a:defRPr/>
            </a:pPr>
            <a:r>
              <a:rPr lang="ko-KR" altLang="en-US"/>
              <a:t>기획안 작성,웹페이지의 기능을 보고 실제로 내가 하고싶은 기능토의</a:t>
            </a:r>
            <a:endParaRPr lang="ko-KR" altLang="en-US"/>
          </a:p>
          <a:p>
            <a:pPr>
              <a:defRPr/>
            </a:pPr>
            <a:r>
              <a:rPr lang="ko-KR" altLang="en-US"/>
              <a:t>개발환경 결정하기(메이븐 , 스프링부트,STS4,등)</a:t>
            </a:r>
            <a:endParaRPr lang="ko-KR" altLang="en-US"/>
          </a:p>
          <a:p>
            <a:pPr>
              <a:defRPr/>
            </a:pPr>
            <a:r>
              <a:rPr lang="ko-KR" altLang="en-US"/>
              <a:t>2/5 ~ 2/9 </a:t>
            </a:r>
            <a:endParaRPr lang="ko-KR" altLang="en-US"/>
          </a:p>
          <a:p>
            <a:pPr>
              <a:defRPr/>
            </a:pPr>
            <a:r>
              <a:rPr lang="ko-KR" altLang="en-US"/>
              <a:t>버전관리도구 GIT 선택, MASTER을 라이브러서로 DEV를 개발자 서버로적용</a:t>
            </a:r>
            <a:endParaRPr lang="ko-KR" altLang="en-US"/>
          </a:p>
          <a:p>
            <a:pPr>
              <a:defRPr/>
            </a:pPr>
            <a:r>
              <a:rPr lang="ko-KR" altLang="en-US"/>
              <a:t>DB결정(클라우드서버MARIA), 각자 페이지 기초 도안 완성, 잡리스트설정, DB칼럼설정</a:t>
            </a:r>
            <a:endParaRPr lang="ko-KR" altLang="en-US"/>
          </a:p>
          <a:p>
            <a:pPr>
              <a:defRPr/>
            </a:pPr>
            <a:r>
              <a:rPr lang="ko-KR" altLang="en-US"/>
              <a:t>2/12 ~2/16</a:t>
            </a:r>
            <a:endParaRPr lang="ko-KR" altLang="en-US"/>
          </a:p>
          <a:p>
            <a:pPr>
              <a:defRPr/>
            </a:pPr>
            <a:r>
              <a:rPr lang="ko-KR" altLang="en-US"/>
              <a:t>방향성에 맞는 데이터 수집, 담당구현 ,노션을 통해 외부 멘토에게 실시간으로 피드벡을 받음</a:t>
            </a:r>
            <a:endParaRPr lang="ko-KR" altLang="en-US"/>
          </a:p>
          <a:p>
            <a:pPr>
              <a:defRPr/>
            </a:pPr>
            <a:r>
              <a:rPr lang="ko-KR" altLang="en-US"/>
              <a:t> 2/19~2/23</a:t>
            </a:r>
            <a:endParaRPr lang="ko-KR" altLang="en-US"/>
          </a:p>
          <a:p>
            <a:pPr>
              <a:defRPr/>
            </a:pPr>
            <a:r>
              <a:rPr lang="ko-KR" altLang="en-US"/>
              <a:t>웹 서비스의 구현 및 기술수집</a:t>
            </a:r>
            <a:endParaRPr lang="ko-KR" altLang="en-US"/>
          </a:p>
          <a:p>
            <a:pPr>
              <a:defRPr/>
            </a:pPr>
            <a:r>
              <a:rPr lang="ko-KR" altLang="en-US"/>
              <a:t>2/26 ~ 3/1 </a:t>
            </a:r>
            <a:endParaRPr lang="ko-KR" altLang="en-US"/>
          </a:p>
          <a:p>
            <a:pPr>
              <a:defRPr/>
            </a:pPr>
            <a:r>
              <a:rPr lang="ko-KR" altLang="en-US"/>
              <a:t>다른 팀들 및 외부 멘토에게 QA요청, 오류 수정, 유지보수 시작</a:t>
            </a:r>
            <a:endParaRPr lang="ko-KR" altLang="en-US"/>
          </a:p>
          <a:p>
            <a:pPr>
              <a:defRPr/>
            </a:pPr>
            <a:r>
              <a:rPr lang="ko-KR" altLang="en-US"/>
              <a:t>3/4~3/8</a:t>
            </a:r>
            <a:endParaRPr lang="ko-KR" altLang="en-US"/>
          </a:p>
          <a:p>
            <a:pPr>
              <a:defRPr/>
            </a:pPr>
            <a:r>
              <a:rPr lang="ko-KR" altLang="en-US"/>
              <a:t>QA를 통해 필요한 데이터 및 서비스를 추가</a:t>
            </a:r>
            <a:endParaRPr lang="ko-KR" altLang="en-US"/>
          </a:p>
          <a:p>
            <a:pPr>
              <a:defRPr/>
            </a:pPr>
            <a:r>
              <a:rPr lang="ko-KR" altLang="en-US"/>
              <a:t>3/11 ~ 3/12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10</a:t>
            </a:r>
            <a:r>
              <a:rPr lang="ko-KR" altLang="en-US"/>
              <a:t>년가량 된 게임이므로 처음에 접근하기에는 캐릭터 수와 아이템수가 너무 많이 존재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현재 가장 많이 사용하는 매타를 시각적으로 표현하여 초보자도 쉽게 선택할수 있음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현재 본인이 어느정도 구간에 어느정도 실력인지 파악 가능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90101-66EF-45DB-A053-67A35D93B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0D3094-6613-4CB8-8CE1-E970B587D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5D9A1-6BB7-4BD6-98BC-BEAF6239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86A40-A48F-4332-A136-9699796A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9D2EF-A67E-4F1C-8150-AAA78527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5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9699D-3ED2-4EBC-823C-BDB26F08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E55D0F-45F2-4877-84D7-22DEF8AFC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C79510-5BFA-42B9-A0DD-488C2AEFB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67C41B-F3B9-4B63-AEA0-41F8D89BD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BD3617-77A4-458B-BC63-2E8199AF7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B6B926-E444-4D2D-BB8F-9D86D6A0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DD0F90-2A14-4132-A3EE-9CDB4D26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DE1762-86E2-4F63-AE5C-3FE8482B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65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B1F05-5AEA-4EA8-B0EA-AA70E598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470420-6E60-4B3D-B5A9-4E01E35F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4A998F-8E07-4BA5-A21A-E70F210F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2F8F42-489E-455B-B019-CF816FA9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907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AA90E6-FA3B-40B0-990C-BDCE3078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C13802-A4E9-41A6-AEA9-3A2A7DA1A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0E9DDC-6B0D-46BF-8BFB-0011AC19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54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AA950-950C-4E81-8315-5B4EB9EB0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D5EE2-2A10-4747-AC27-3870A17B6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8AC6F7-AE3C-4BAC-9E62-7236D3D1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BD6FF-46CD-4C00-9881-F9821E3F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5C0683-4C1F-49B3-BFD2-1BC505C6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89FAF-72E9-4321-8E48-98100D72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244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2A746-8C81-49EC-AC18-34921FEB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37F6EF-634A-42E5-BC1A-B2CA61CC9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95A956-D0B6-415C-8001-AA7ABBE2A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A2317C-568A-4D8E-A636-5C7C6B1E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85D4FB-0F32-499F-A74F-4168AA5E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AEC5BF-2C7F-4A52-8DC1-1B9B1CD8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54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5F2AE-B722-4B92-8F13-E2561FCF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A26B48-7201-4893-9E3A-403015081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E81F3-7442-440D-867C-D3E7FDA00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1E0999-4670-48E2-BFBB-4DEB39BA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945E7-2D9A-4096-9E51-B8B2F2FD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76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86D1FE-4031-4D67-BBCE-352CD2FF90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5A30F5-8674-4426-A43D-D55788EB4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D53C7-D316-4414-95D0-A6B6A07D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90A6D4-6E56-48D4-B3FB-DCF73CCF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50C86E-4836-45EA-851B-36C739AD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371829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0" preserve="1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2"/>
          <p:cNvGrpSpPr/>
          <p:nvPr userDrawn="1"/>
        </p:nvGrpSpPr>
        <p:grpSpPr>
          <a:xfrm rot="0">
            <a:off x="776054" y="517836"/>
            <a:ext cx="10639891" cy="5822327"/>
            <a:chOff x="776054" y="517836"/>
            <a:chExt cx="10639891" cy="5822327"/>
          </a:xfrm>
        </p:grpSpPr>
        <p:grpSp>
          <p:nvGrpSpPr>
            <p:cNvPr id="7" name="그룹 1"/>
            <p:cNvGrpSpPr/>
            <p:nvPr/>
          </p:nvGrpSpPr>
          <p:grpSpPr>
            <a:xfrm rot="0">
              <a:off x="776054" y="517836"/>
              <a:ext cx="10639891" cy="5822327"/>
              <a:chOff x="776054" y="517836"/>
              <a:chExt cx="10639891" cy="5822327"/>
            </a:xfrm>
          </p:grpSpPr>
          <p:grpSp>
            <p:nvGrpSpPr>
              <p:cNvPr id="8" name="그룹 16"/>
              <p:cNvGrpSpPr/>
              <p:nvPr/>
            </p:nvGrpSpPr>
            <p:grpSpPr>
              <a:xfrm rot="0">
                <a:off x="776054" y="517836"/>
                <a:ext cx="10639891" cy="5822327"/>
                <a:chOff x="1202079" y="798037"/>
                <a:chExt cx="9867320" cy="5399563"/>
              </a:xfrm>
              <a:effectLst>
                <a:outerShdw blurRad="50800" dist="38100" dir="2700000" algn="tl" rotWithShape="0">
                  <a:srgbClr val="002b82">
                    <a:alpha val="40000"/>
                  </a:srgbClr>
                </a:outerShdw>
              </a:effectLst>
            </p:grpSpPr>
            <p:sp>
              <p:nvSpPr>
                <p:cNvPr id="9" name="직사각형 11"/>
                <p:cNvSpPr/>
                <p:nvPr/>
              </p:nvSpPr>
              <p:spPr>
                <a:xfrm>
                  <a:off x="1202081" y="1214120"/>
                  <a:ext cx="9867290" cy="498348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/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맑은 고딕"/>
                      <a:ea typeface="맑은 고딕"/>
                      <a:cs typeface="맑은 고딕"/>
                    </a:rPr>
                    <a:t> </a:t>
                  </a: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0" name="직사각형 12"/>
                <p:cNvSpPr/>
                <p:nvPr/>
              </p:nvSpPr>
              <p:spPr>
                <a:xfrm>
                  <a:off x="1202079" y="798037"/>
                  <a:ext cx="2110540" cy="423860"/>
                </a:xfrm>
                <a:prstGeom prst="rect">
                  <a:avLst/>
                </a:prstGeom>
                <a:solidFill>
                  <a:srgbClr val="83a2d9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9fc9eb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" name="직사각형 14"/>
                <p:cNvSpPr/>
                <p:nvPr/>
              </p:nvSpPr>
              <p:spPr>
                <a:xfrm>
                  <a:off x="3312647" y="798037"/>
                  <a:ext cx="7756752" cy="423860"/>
                </a:xfrm>
                <a:prstGeom prst="rect">
                  <a:avLst/>
                </a:prstGeom>
                <a:solidFill>
                  <a:srgbClr val="a5bbe3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/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9fc9eb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2" name="곱하기 기호 15"/>
              <p:cNvSpPr/>
              <p:nvPr/>
            </p:nvSpPr>
            <p:spPr>
              <a:xfrm>
                <a:off x="2700211" y="594580"/>
                <a:ext cx="313339" cy="316504"/>
              </a:xfrm>
              <a:prstGeom prst="mathMultiply">
                <a:avLst>
                  <a:gd name="adj1" fmla="val 23520"/>
                </a:avLst>
              </a:prstGeom>
              <a:solidFill>
                <a:srgbClr val="4d79c7">
                  <a:alpha val="100000"/>
                </a:srgbClr>
              </a:solidFill>
              <a:ln w="12700" cap="flat" cmpd="sng" algn="ctr">
                <a:solidFill>
                  <a:srgbClr val="3660ac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pic>
            <p:nvPicPr>
              <p:cNvPr id="13" name="그래픽 6" descr="모니터 단색으로 채워진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826119" y="537622"/>
                <a:ext cx="427325" cy="427325"/>
              </a:xfrm>
              <a:prstGeom prst="rect">
                <a:avLst/>
              </a:prstGeom>
            </p:spPr>
          </p:pic>
        </p:grpSp>
        <p:sp>
          <p:nvSpPr>
            <p:cNvPr id="14" name="TextBox 27"/>
            <p:cNvSpPr txBox="1"/>
            <p:nvPr/>
          </p:nvSpPr>
          <p:spPr>
            <a:xfrm>
              <a:off x="1214670" y="551703"/>
              <a:ext cx="1551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DATABOOM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5" name="그룹 18"/>
          <p:cNvGrpSpPr/>
          <p:nvPr userDrawn="1"/>
        </p:nvGrpSpPr>
        <p:grpSpPr>
          <a:xfrm rot="0">
            <a:off x="3946201" y="856495"/>
            <a:ext cx="4783035" cy="5186088"/>
            <a:chOff x="3704467" y="944287"/>
            <a:chExt cx="4783035" cy="5186088"/>
          </a:xfrm>
        </p:grpSpPr>
        <p:sp>
          <p:nvSpPr>
            <p:cNvPr id="16" name="자유형: 도형 19"/>
            <p:cNvSpPr/>
            <p:nvPr/>
          </p:nvSpPr>
          <p:spPr>
            <a:xfrm>
              <a:off x="6389224" y="1511336"/>
              <a:ext cx="1394361" cy="202354"/>
            </a:xfrm>
            <a:custGeom>
              <a:avLst/>
              <a:gdLst>
                <a:gd name="connsiteX0" fmla="*/ 0 w 1446835"/>
                <a:gd name="connsiteY0" fmla="*/ 266218 h 278422"/>
                <a:gd name="connsiteX1" fmla="*/ 798653 w 1446835"/>
                <a:gd name="connsiteY1" fmla="*/ 81023 h 278422"/>
                <a:gd name="connsiteX2" fmla="*/ 1134319 w 1446835"/>
                <a:gd name="connsiteY2" fmla="*/ 277793 h 278422"/>
                <a:gd name="connsiteX3" fmla="*/ 1446835 w 1446835"/>
                <a:gd name="connsiteY3" fmla="*/ 0 h 27842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6835" h="278422">
                  <a:moveTo>
                    <a:pt x="0" y="266218"/>
                  </a:moveTo>
                  <a:cubicBezTo>
                    <a:pt x="304800" y="172656"/>
                    <a:pt x="609600" y="79094"/>
                    <a:pt x="798653" y="81023"/>
                  </a:cubicBezTo>
                  <a:cubicBezTo>
                    <a:pt x="987706" y="82952"/>
                    <a:pt x="1026289" y="291297"/>
                    <a:pt x="1134319" y="277793"/>
                  </a:cubicBezTo>
                  <a:cubicBezTo>
                    <a:pt x="1242349" y="264289"/>
                    <a:pt x="1344592" y="132144"/>
                    <a:pt x="1446835" y="0"/>
                  </a:cubicBezTo>
                </a:path>
              </a:pathLst>
            </a:custGeom>
            <a:noFill/>
            <a:ln w="25400" cap="flat" cmpd="sng" algn="ctr">
              <a:solidFill>
                <a:srgbClr val="7390c5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7" name="그룹 20"/>
            <p:cNvGrpSpPr/>
            <p:nvPr/>
          </p:nvGrpSpPr>
          <p:grpSpPr>
            <a:xfrm rot="0">
              <a:off x="3704467" y="1631894"/>
              <a:ext cx="4783035" cy="4498481"/>
              <a:chOff x="3700624" y="1384635"/>
              <a:chExt cx="4783035" cy="4498481"/>
            </a:xfrm>
          </p:grpSpPr>
          <p:sp>
            <p:nvSpPr>
              <p:cNvPr id="18" name="순서도: 연결자 22"/>
              <p:cNvSpPr/>
              <p:nvPr/>
            </p:nvSpPr>
            <p:spPr>
              <a:xfrm>
                <a:off x="4027989" y="1578121"/>
                <a:ext cx="4455670" cy="4304995"/>
              </a:xfrm>
              <a:prstGeom prst="flowChartConnector">
                <a:avLst/>
              </a:prstGeom>
              <a:solidFill>
                <a:srgbClr val="b4c6e7">
                  <a:alpha val="100000"/>
                </a:srgbClr>
              </a:solidFill>
              <a:ln w="12700" cap="flat" cmpd="sng" algn="ctr">
                <a:solidFill>
                  <a:srgbClr val="3660ac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9" name="순서도: 연결자 23"/>
              <p:cNvSpPr/>
              <p:nvPr/>
            </p:nvSpPr>
            <p:spPr>
              <a:xfrm>
                <a:off x="3700624" y="1384635"/>
                <a:ext cx="4455670" cy="4304995"/>
              </a:xfrm>
              <a:prstGeom prst="flowChartConnector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solidFill>
                  <a:srgbClr val="3660ac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20" name="그래픽 36" descr="불꽃놀이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78016">
              <a:off x="7458615" y="944287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TextBox 24"/>
          <p:cNvSpPr txBox="1"/>
          <p:nvPr userDrawn="1"/>
        </p:nvSpPr>
        <p:spPr>
          <a:xfrm>
            <a:off x="3489472" y="3202919"/>
            <a:ext cx="5324354" cy="1005226"/>
          </a:xfrm>
          <a:prstGeom prst="rect">
            <a:avLst/>
          </a:prstGeom>
          <a:noFill/>
          <a:effectLst>
            <a:outerShdw blurRad="50800" dist="38100" dir="2700000" algn="tl" rotWithShape="0">
              <a:srgbClr val="203864">
                <a:alpha val="40000"/>
              </a:srgbClr>
            </a:outerShdw>
          </a:effectLst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  <a:solidFill>
                  <a:srgbClr val="002060"/>
                </a:solidFill>
                <a:latin typeface="Arial Black"/>
              </a:rPr>
              <a:t>DATABOOM</a:t>
            </a:r>
            <a:endParaRPr xmlns:mc="http://schemas.openxmlformats.org/markup-compatibility/2006" xmlns:hp="http://schemas.haansoft.com/office/presentation/8.0" kumimoji="0" lang="ko-KR" altLang="en-US" sz="6000" b="0" i="0" u="none" strike="noStrike" kern="1200" cap="none" spc="0" normalizeH="0" baseline="0" mc:Ignorable="hp" hp:hslEmbossed="0">
              <a:solidFill>
                <a:srgbClr val="002060"/>
              </a:solidFill>
              <a:latin typeface="Arial Black"/>
            </a:endParaRPr>
          </a:p>
        </p:txBody>
      </p:sp>
      <p:sp>
        <p:nvSpPr>
          <p:cNvPr id="22" name="직사각형 5"/>
          <p:cNvSpPr/>
          <p:nvPr userDrawn="1"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직사각형 9"/>
          <p:cNvSpPr/>
          <p:nvPr userDrawn="1"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5844250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0-1" preserve="1" userDrawn="1">
  <p:cSld name="0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2"/>
          <p:cNvGrpSpPr/>
          <p:nvPr userDrawn="1"/>
        </p:nvGrpSpPr>
        <p:grpSpPr>
          <a:xfrm rot="0">
            <a:off x="776054" y="517836"/>
            <a:ext cx="10639891" cy="5822327"/>
            <a:chOff x="776054" y="517836"/>
            <a:chExt cx="10639891" cy="5822327"/>
          </a:xfrm>
        </p:grpSpPr>
        <p:grpSp>
          <p:nvGrpSpPr>
            <p:cNvPr id="7" name="그룹 1"/>
            <p:cNvGrpSpPr/>
            <p:nvPr/>
          </p:nvGrpSpPr>
          <p:grpSpPr>
            <a:xfrm rot="0">
              <a:off x="776054" y="517836"/>
              <a:ext cx="10639891" cy="5822327"/>
              <a:chOff x="776054" y="517836"/>
              <a:chExt cx="10639891" cy="5822327"/>
            </a:xfrm>
          </p:grpSpPr>
          <p:grpSp>
            <p:nvGrpSpPr>
              <p:cNvPr id="8" name="그룹 16"/>
              <p:cNvGrpSpPr/>
              <p:nvPr/>
            </p:nvGrpSpPr>
            <p:grpSpPr>
              <a:xfrm rot="0">
                <a:off x="776054" y="517836"/>
                <a:ext cx="10639891" cy="5822327"/>
                <a:chOff x="1202079" y="798037"/>
                <a:chExt cx="9867320" cy="5399563"/>
              </a:xfrm>
              <a:effectLst>
                <a:outerShdw blurRad="50800" dist="38100" dir="2700000" algn="tl" rotWithShape="0">
                  <a:srgbClr val="002b82">
                    <a:alpha val="40000"/>
                  </a:srgbClr>
                </a:outerShdw>
              </a:effectLst>
            </p:grpSpPr>
            <p:sp>
              <p:nvSpPr>
                <p:cNvPr id="9" name="직사각형 11"/>
                <p:cNvSpPr/>
                <p:nvPr/>
              </p:nvSpPr>
              <p:spPr>
                <a:xfrm>
                  <a:off x="1202081" y="1214120"/>
                  <a:ext cx="9867290" cy="498348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/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맑은 고딕"/>
                      <a:ea typeface="맑은 고딕"/>
                      <a:cs typeface="맑은 고딕"/>
                    </a:rPr>
                    <a:t> </a:t>
                  </a: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0" name="직사각형 12"/>
                <p:cNvSpPr/>
                <p:nvPr/>
              </p:nvSpPr>
              <p:spPr>
                <a:xfrm>
                  <a:off x="1202079" y="798037"/>
                  <a:ext cx="2110540" cy="423860"/>
                </a:xfrm>
                <a:prstGeom prst="rect">
                  <a:avLst/>
                </a:prstGeom>
                <a:solidFill>
                  <a:srgbClr val="83a2d9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9fc9eb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" name="직사각형 14"/>
                <p:cNvSpPr/>
                <p:nvPr/>
              </p:nvSpPr>
              <p:spPr>
                <a:xfrm>
                  <a:off x="3312647" y="798037"/>
                  <a:ext cx="7756752" cy="423860"/>
                </a:xfrm>
                <a:prstGeom prst="rect">
                  <a:avLst/>
                </a:prstGeom>
                <a:solidFill>
                  <a:srgbClr val="a5bbe3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/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9fc9eb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2" name="곱하기 기호 15"/>
              <p:cNvSpPr/>
              <p:nvPr/>
            </p:nvSpPr>
            <p:spPr>
              <a:xfrm>
                <a:off x="2700211" y="594580"/>
                <a:ext cx="313339" cy="316504"/>
              </a:xfrm>
              <a:prstGeom prst="mathMultiply">
                <a:avLst>
                  <a:gd name="adj1" fmla="val 23520"/>
                </a:avLst>
              </a:prstGeom>
              <a:solidFill>
                <a:srgbClr val="4d79c7">
                  <a:alpha val="100000"/>
                </a:srgbClr>
              </a:solidFill>
              <a:ln w="12700" cap="flat" cmpd="sng" algn="ctr">
                <a:solidFill>
                  <a:srgbClr val="3660ac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pic>
            <p:nvPicPr>
              <p:cNvPr id="13" name="그래픽 6" descr="모니터 단색으로 채워진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826119" y="537622"/>
                <a:ext cx="427325" cy="427325"/>
              </a:xfrm>
              <a:prstGeom prst="rect">
                <a:avLst/>
              </a:prstGeom>
            </p:spPr>
          </p:pic>
        </p:grpSp>
        <p:sp>
          <p:nvSpPr>
            <p:cNvPr id="14" name="TextBox 27"/>
            <p:cNvSpPr txBox="1"/>
            <p:nvPr/>
          </p:nvSpPr>
          <p:spPr>
            <a:xfrm>
              <a:off x="1214670" y="551703"/>
              <a:ext cx="1551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DATABOOM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22" name="직사각형 5"/>
          <p:cNvSpPr/>
          <p:nvPr userDrawn="1"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직사각형 9"/>
          <p:cNvSpPr/>
          <p:nvPr userDrawn="1"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3974155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 userDrawn="1"/>
        </p:nvGrpSpPr>
        <p:grpSpPr>
          <a:xfrm rot="0">
            <a:off x="775815" y="517836"/>
            <a:ext cx="10640370" cy="5822327"/>
            <a:chOff x="775815" y="517836"/>
            <a:chExt cx="10640370" cy="5822327"/>
          </a:xfrm>
        </p:grpSpPr>
        <p:grpSp>
          <p:nvGrpSpPr>
            <p:cNvPr id="7" name="그룹 16"/>
            <p:cNvGrpSpPr/>
            <p:nvPr/>
          </p:nvGrpSpPr>
          <p:grpSpPr>
            <a:xfrm rot="0">
              <a:off x="775815" y="517836"/>
              <a:ext cx="10640370" cy="5822327"/>
              <a:chOff x="1201635" y="798037"/>
              <a:chExt cx="9867764" cy="5399563"/>
            </a:xfrm>
            <a:effectLst>
              <a:outerShdw blurRad="50800" dist="38100" dir="2700000" algn="tl" rotWithShape="0">
                <a:srgbClr val="002b82">
                  <a:alpha val="40000"/>
                </a:srgbClr>
              </a:outerShdw>
            </a:effectLst>
          </p:grpSpPr>
          <p:sp>
            <p:nvSpPr>
              <p:cNvPr id="8" name="직사각형 11"/>
              <p:cNvSpPr/>
              <p:nvPr/>
            </p:nvSpPr>
            <p:spPr>
              <a:xfrm>
                <a:off x="1202081" y="1214120"/>
                <a:ext cx="9867290" cy="498348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/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9" name="직사각형 12"/>
              <p:cNvSpPr/>
              <p:nvPr/>
            </p:nvSpPr>
            <p:spPr>
              <a:xfrm>
                <a:off x="1202079" y="798037"/>
                <a:ext cx="2110540" cy="423860"/>
              </a:xfrm>
              <a:prstGeom prst="rect">
                <a:avLst/>
              </a:prstGeom>
              <a:solidFill>
                <a:srgbClr val="83a2d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9fc9eb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" name="직사각형 14"/>
              <p:cNvSpPr/>
              <p:nvPr/>
            </p:nvSpPr>
            <p:spPr>
              <a:xfrm>
                <a:off x="1201635" y="798037"/>
                <a:ext cx="9867764" cy="423860"/>
              </a:xfrm>
              <a:prstGeom prst="rect">
                <a:avLst/>
              </a:prstGeom>
              <a:solidFill>
                <a:srgbClr val="a5bbe3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/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9fc9eb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11" name="그래픽 33" descr="모니터 단색으로 채워진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6119" y="537622"/>
              <a:ext cx="427325" cy="427325"/>
            </a:xfrm>
            <a:prstGeom prst="rect">
              <a:avLst/>
            </a:prstGeom>
          </p:spPr>
        </p:pic>
        <p:sp>
          <p:nvSpPr>
            <p:cNvPr id="12" name="직사각형 47"/>
            <p:cNvSpPr/>
            <p:nvPr/>
          </p:nvSpPr>
          <p:spPr>
            <a:xfrm>
              <a:off x="3052320" y="517836"/>
              <a:ext cx="2275787" cy="457047"/>
            </a:xfrm>
            <a:prstGeom prst="rect">
              <a:avLst/>
            </a:prstGeom>
            <a:solidFill>
              <a:srgbClr val="83a2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9fc9eb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" name="TextBox 34"/>
            <p:cNvSpPr txBox="1"/>
            <p:nvPr/>
          </p:nvSpPr>
          <p:spPr>
            <a:xfrm>
              <a:off x="3425432" y="586428"/>
              <a:ext cx="155192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프로젝트개요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" name="곱하기 기호 32"/>
            <p:cNvSpPr/>
            <p:nvPr/>
          </p:nvSpPr>
          <p:spPr>
            <a:xfrm>
              <a:off x="4980420" y="594580"/>
              <a:ext cx="313339" cy="316504"/>
            </a:xfrm>
            <a:prstGeom prst="mathMultiply">
              <a:avLst>
                <a:gd name="adj1" fmla="val 23520"/>
              </a:avLst>
            </a:prstGeom>
            <a:solidFill>
              <a:srgbClr val="4d79c7">
                <a:alpha val="100000"/>
              </a:srgbClr>
            </a:solidFill>
            <a:ln w="12700" cap="flat" cmpd="sng" algn="ctr">
              <a:solidFill>
                <a:srgbClr val="3660ac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15" name="그래픽 3" descr="문서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061553" y="545885"/>
              <a:ext cx="388350" cy="388350"/>
            </a:xfrm>
            <a:prstGeom prst="rect">
              <a:avLst/>
            </a:prstGeom>
          </p:spPr>
        </p:pic>
        <p:sp>
          <p:nvSpPr>
            <p:cNvPr id="16" name="TextBox 49"/>
            <p:cNvSpPr txBox="1"/>
            <p:nvPr/>
          </p:nvSpPr>
          <p:spPr>
            <a:xfrm>
              <a:off x="1214670" y="551703"/>
              <a:ext cx="1551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DATABOOM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7" name="직사각형 5"/>
          <p:cNvSpPr/>
          <p:nvPr userDrawn="1"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직사각형 9"/>
          <p:cNvSpPr/>
          <p:nvPr userDrawn="1"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936763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2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 userDrawn="1"/>
        </p:nvGrpSpPr>
        <p:grpSpPr>
          <a:xfrm rot="0">
            <a:off x="775575" y="517836"/>
            <a:ext cx="10640370" cy="5822327"/>
            <a:chOff x="775575" y="517836"/>
            <a:chExt cx="10640370" cy="5822327"/>
          </a:xfrm>
        </p:grpSpPr>
        <p:grpSp>
          <p:nvGrpSpPr>
            <p:cNvPr id="7" name="그룹 16"/>
            <p:cNvGrpSpPr/>
            <p:nvPr/>
          </p:nvGrpSpPr>
          <p:grpSpPr>
            <a:xfrm rot="0">
              <a:off x="775575" y="517836"/>
              <a:ext cx="10640370" cy="5822327"/>
              <a:chOff x="1201635" y="798037"/>
              <a:chExt cx="9867764" cy="5399563"/>
            </a:xfrm>
            <a:effectLst>
              <a:outerShdw blurRad="50800" dist="38100" dir="2700000" algn="tl" rotWithShape="0">
                <a:srgbClr val="002b82">
                  <a:alpha val="40000"/>
                </a:srgbClr>
              </a:outerShdw>
            </a:effectLst>
          </p:grpSpPr>
          <p:sp>
            <p:nvSpPr>
              <p:cNvPr id="8" name="직사각형 11"/>
              <p:cNvSpPr/>
              <p:nvPr/>
            </p:nvSpPr>
            <p:spPr>
              <a:xfrm>
                <a:off x="1202081" y="1214120"/>
                <a:ext cx="9867290" cy="498348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/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9" name="직사각형 12"/>
              <p:cNvSpPr/>
              <p:nvPr/>
            </p:nvSpPr>
            <p:spPr>
              <a:xfrm>
                <a:off x="1202079" y="798037"/>
                <a:ext cx="2110540" cy="423860"/>
              </a:xfrm>
              <a:prstGeom prst="rect">
                <a:avLst/>
              </a:prstGeom>
              <a:solidFill>
                <a:srgbClr val="83a2d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9fc9eb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" name="직사각형 14"/>
              <p:cNvSpPr/>
              <p:nvPr/>
            </p:nvSpPr>
            <p:spPr>
              <a:xfrm>
                <a:off x="1201635" y="798037"/>
                <a:ext cx="9867764" cy="423860"/>
              </a:xfrm>
              <a:prstGeom prst="rect">
                <a:avLst/>
              </a:prstGeom>
              <a:solidFill>
                <a:srgbClr val="a5bbe3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/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9fc9eb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11" name="그래픽 33" descr="모니터 단색으로 채워진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6119" y="537622"/>
              <a:ext cx="427325" cy="427325"/>
            </a:xfrm>
            <a:prstGeom prst="rect">
              <a:avLst/>
            </a:prstGeom>
          </p:spPr>
        </p:pic>
        <p:sp>
          <p:nvSpPr>
            <p:cNvPr id="12" name="TextBox 49"/>
            <p:cNvSpPr txBox="1"/>
            <p:nvPr/>
          </p:nvSpPr>
          <p:spPr>
            <a:xfrm>
              <a:off x="1214670" y="551703"/>
              <a:ext cx="1551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DATABOOM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" name="직사각형 21"/>
            <p:cNvSpPr/>
            <p:nvPr/>
          </p:nvSpPr>
          <p:spPr>
            <a:xfrm>
              <a:off x="5176377" y="518186"/>
              <a:ext cx="3148473" cy="457047"/>
            </a:xfrm>
            <a:prstGeom prst="rect">
              <a:avLst/>
            </a:prstGeom>
            <a:solidFill>
              <a:srgbClr val="83a2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9fc9eb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" name="TextBox 22"/>
            <p:cNvSpPr txBox="1"/>
            <p:nvPr/>
          </p:nvSpPr>
          <p:spPr>
            <a:xfrm>
              <a:off x="5519009" y="596506"/>
              <a:ext cx="26638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프로젝트 팀 구성 및 역할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5" name="곱하기 기호 23"/>
            <p:cNvSpPr/>
            <p:nvPr/>
          </p:nvSpPr>
          <p:spPr>
            <a:xfrm>
              <a:off x="8006185" y="594930"/>
              <a:ext cx="313339" cy="316504"/>
            </a:xfrm>
            <a:prstGeom prst="mathMultiply">
              <a:avLst>
                <a:gd name="adj1" fmla="val 23520"/>
              </a:avLst>
            </a:prstGeom>
            <a:solidFill>
              <a:srgbClr val="4d79c7">
                <a:alpha val="100000"/>
              </a:srgbClr>
            </a:solidFill>
            <a:ln w="12700" cap="flat" cmpd="sng" algn="ctr">
              <a:solidFill>
                <a:srgbClr val="3660ac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16" name="그래픽 3" descr="문서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75450" y="555963"/>
              <a:ext cx="388350" cy="388350"/>
            </a:xfrm>
            <a:prstGeom prst="rect">
              <a:avLst/>
            </a:prstGeom>
          </p:spPr>
        </p:pic>
        <p:sp>
          <p:nvSpPr>
            <p:cNvPr id="17" name="TextBox 25"/>
            <p:cNvSpPr txBox="1"/>
            <p:nvPr/>
          </p:nvSpPr>
          <p:spPr>
            <a:xfrm>
              <a:off x="3426102" y="585242"/>
              <a:ext cx="155192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프로젝트 개요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18" name="그래픽 3" descr="문서 단색으로 채워진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62223" y="544699"/>
              <a:ext cx="388350" cy="388350"/>
            </a:xfrm>
            <a:prstGeom prst="rect">
              <a:avLst/>
            </a:prstGeom>
          </p:spPr>
        </p:pic>
      </p:grpSp>
      <p:sp>
        <p:nvSpPr>
          <p:cNvPr id="19" name="직사각형 5"/>
          <p:cNvSpPr/>
          <p:nvPr userDrawn="1"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직사각형 9"/>
          <p:cNvSpPr/>
          <p:nvPr userDrawn="1"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883484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3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"/>
          <p:cNvGrpSpPr/>
          <p:nvPr userDrawn="1"/>
        </p:nvGrpSpPr>
        <p:grpSpPr>
          <a:xfrm rot="0">
            <a:off x="0" y="-10161"/>
            <a:ext cx="12192000" cy="6878321"/>
            <a:chOff x="0" y="-10161"/>
            <a:chExt cx="12192000" cy="6878321"/>
          </a:xfrm>
        </p:grpSpPr>
        <p:sp>
          <p:nvSpPr>
            <p:cNvPr id="22" name="직사각형 5"/>
            <p:cNvSpPr/>
            <p:nvPr/>
          </p:nvSpPr>
          <p:spPr>
            <a:xfrm>
              <a:off x="0" y="-10161"/>
              <a:ext cx="12192000" cy="91440"/>
            </a:xfrm>
            <a:prstGeom prst="rect">
              <a:avLst/>
            </a:prstGeom>
            <a:solidFill>
              <a:srgbClr val="83a2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직사각형 9"/>
            <p:cNvSpPr/>
            <p:nvPr/>
          </p:nvSpPr>
          <p:spPr>
            <a:xfrm>
              <a:off x="0" y="6776720"/>
              <a:ext cx="12192000" cy="91440"/>
            </a:xfrm>
            <a:prstGeom prst="rect">
              <a:avLst/>
            </a:prstGeom>
            <a:solidFill>
              <a:srgbClr val="83a2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24" name="그룹 16"/>
            <p:cNvGrpSpPr/>
            <p:nvPr/>
          </p:nvGrpSpPr>
          <p:grpSpPr>
            <a:xfrm rot="0">
              <a:off x="775575" y="517836"/>
              <a:ext cx="10640370" cy="5822327"/>
              <a:chOff x="1201635" y="798037"/>
              <a:chExt cx="9867764" cy="5399563"/>
            </a:xfrm>
            <a:effectLst>
              <a:outerShdw blurRad="50800" dist="38100" dir="2700000" algn="tl" rotWithShape="0">
                <a:srgbClr val="002b82">
                  <a:alpha val="40000"/>
                </a:srgbClr>
              </a:outerShdw>
            </a:effectLst>
          </p:grpSpPr>
          <p:sp>
            <p:nvSpPr>
              <p:cNvPr id="25" name="직사각형 11"/>
              <p:cNvSpPr/>
              <p:nvPr/>
            </p:nvSpPr>
            <p:spPr>
              <a:xfrm>
                <a:off x="1202081" y="1214120"/>
                <a:ext cx="9867290" cy="498348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/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26" name="직사각형 12"/>
              <p:cNvSpPr/>
              <p:nvPr/>
            </p:nvSpPr>
            <p:spPr>
              <a:xfrm>
                <a:off x="1202079" y="798037"/>
                <a:ext cx="2110540" cy="423860"/>
              </a:xfrm>
              <a:prstGeom prst="rect">
                <a:avLst/>
              </a:prstGeom>
              <a:solidFill>
                <a:srgbClr val="83a2d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9fc9eb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27" name="직사각형 14"/>
              <p:cNvSpPr/>
              <p:nvPr/>
            </p:nvSpPr>
            <p:spPr>
              <a:xfrm>
                <a:off x="1201635" y="798037"/>
                <a:ext cx="9867764" cy="423860"/>
              </a:xfrm>
              <a:prstGeom prst="rect">
                <a:avLst/>
              </a:prstGeom>
              <a:solidFill>
                <a:srgbClr val="a5bbe3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/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9fc9eb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28" name="그래픽 33" descr="모니터 단색으로 채워진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6119" y="537622"/>
              <a:ext cx="427325" cy="427325"/>
            </a:xfrm>
            <a:prstGeom prst="rect">
              <a:avLst/>
            </a:prstGeom>
          </p:spPr>
        </p:pic>
        <p:sp>
          <p:nvSpPr>
            <p:cNvPr id="29" name="TextBox 49"/>
            <p:cNvSpPr txBox="1"/>
            <p:nvPr/>
          </p:nvSpPr>
          <p:spPr>
            <a:xfrm>
              <a:off x="1214670" y="551703"/>
              <a:ext cx="1551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DATABOOM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" name="직사각형 21"/>
            <p:cNvSpPr/>
            <p:nvPr/>
          </p:nvSpPr>
          <p:spPr>
            <a:xfrm>
              <a:off x="8092154" y="518186"/>
              <a:ext cx="1854955" cy="457047"/>
            </a:xfrm>
            <a:prstGeom prst="rect">
              <a:avLst/>
            </a:prstGeom>
            <a:solidFill>
              <a:srgbClr val="83a2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9fc9eb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1" name="TextBox 22"/>
            <p:cNvSpPr txBox="1"/>
            <p:nvPr/>
          </p:nvSpPr>
          <p:spPr>
            <a:xfrm>
              <a:off x="8585418" y="596506"/>
              <a:ext cx="10341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기술스택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곱하기 기호 23"/>
            <p:cNvSpPr/>
            <p:nvPr/>
          </p:nvSpPr>
          <p:spPr>
            <a:xfrm>
              <a:off x="9606060" y="581075"/>
              <a:ext cx="313339" cy="316504"/>
            </a:xfrm>
            <a:prstGeom prst="mathMultiply">
              <a:avLst>
                <a:gd name="adj1" fmla="val 23520"/>
              </a:avLst>
            </a:prstGeom>
            <a:solidFill>
              <a:srgbClr val="4d79c7">
                <a:alpha val="100000"/>
              </a:srgbClr>
            </a:solidFill>
            <a:ln w="12700" cap="flat" cmpd="sng" algn="ctr">
              <a:solidFill>
                <a:srgbClr val="3660ac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33" name="그래픽 3" descr="문서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2907" y="555963"/>
              <a:ext cx="388350" cy="388350"/>
            </a:xfrm>
            <a:prstGeom prst="rect">
              <a:avLst/>
            </a:prstGeom>
          </p:spPr>
        </p:pic>
        <p:sp>
          <p:nvSpPr>
            <p:cNvPr id="34" name="TextBox 25"/>
            <p:cNvSpPr txBox="1"/>
            <p:nvPr/>
          </p:nvSpPr>
          <p:spPr>
            <a:xfrm>
              <a:off x="3426102" y="585242"/>
              <a:ext cx="25479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5" name="TextBox 32"/>
            <p:cNvSpPr txBox="1"/>
            <p:nvPr/>
          </p:nvSpPr>
          <p:spPr>
            <a:xfrm>
              <a:off x="3426102" y="585242"/>
              <a:ext cx="155192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프로젝트 개요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36" name="그래픽 3" descr="문서 단색으로 채워진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62223" y="544699"/>
              <a:ext cx="388350" cy="388350"/>
            </a:xfrm>
            <a:prstGeom prst="rect">
              <a:avLst/>
            </a:prstGeom>
          </p:spPr>
        </p:pic>
        <p:sp>
          <p:nvSpPr>
            <p:cNvPr id="37" name="TextBox 35"/>
            <p:cNvSpPr txBox="1"/>
            <p:nvPr/>
          </p:nvSpPr>
          <p:spPr>
            <a:xfrm>
              <a:off x="5519009" y="596506"/>
              <a:ext cx="26638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프로젝트 팀 구성 및 역할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38" name="그래픽 3" descr="문서 단색으로 채워진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75450" y="555963"/>
              <a:ext cx="388350" cy="388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95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211DB-86C1-47D5-AB63-855C0F03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5E82B-2607-40EA-A880-0CA90F4BF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0C6E0D-1303-4667-8215-A24637D5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726CE6-7FF4-434F-B7C2-8535E8A8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A24F5C-19D7-4C07-8373-379172E8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5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F67F3-E860-44BF-AD7D-52F4CD8DC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754FE-0E5F-48FE-8453-0EBE6DF0F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B893-172C-4E00-A208-0EFEE00A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D94946-3249-4570-B6C6-5C23030D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62DD3D-34A9-47CE-A3B7-FA04AFD0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65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CF78-38EC-440E-B70A-FACF5A87A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75D30-1005-44C0-85A3-D01B60DF0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033F85-5F65-44C8-AE5A-DC116D44F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A12F0-72EF-4813-99D3-5C64E3CC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9F03B2-3608-4C98-A316-138CFEB2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783D71-3639-49D1-8307-A1659A7D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4052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Pr shadeToTitle="0">
        <a:gradFill flip="none" rotWithShape="1">
          <a:gsLst>
            <a:gs pos="100000">
              <a:srgbClr val="9ab2de"/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7DA5A1-9B5A-46B6-A574-4C12AB2B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BF1F3-E778-450D-9923-756B8E30D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35FCDD-14A5-41C3-95B7-615877947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D175E-6D3E-4EE3-BB89-489955C37F1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19FEB2-B17B-4AB5-B7D2-7D63C8030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EB505-DB1A-4ED4-B5E4-21C0C9A20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EAD8-274D-46A5-883D-BAD5D8DCF3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6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10" Type="http://schemas.openxmlformats.org/officeDocument/2006/relationships/image" Target="../media/image31.png"  /><Relationship Id="rId11" Type="http://schemas.openxmlformats.org/officeDocument/2006/relationships/image" Target="../media/image32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0.png"  /><Relationship Id="rId4" Type="http://schemas.openxmlformats.org/officeDocument/2006/relationships/image" Target="../media/image20.png"  /><Relationship Id="rId5" Type="http://schemas.openxmlformats.org/officeDocument/2006/relationships/image" Target="../media/image20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33.jpeg"  /><Relationship Id="rId5" Type="http://schemas.openxmlformats.org/officeDocument/2006/relationships/image" Target="../media/image34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35.jpeg"  /><Relationship Id="rId5" Type="http://schemas.openxmlformats.org/officeDocument/2006/relationships/image" Target="../media/image36.jpeg"  /><Relationship Id="rId6" Type="http://schemas.openxmlformats.org/officeDocument/2006/relationships/image" Target="../media/image37.jpeg"  /><Relationship Id="rId7" Type="http://schemas.openxmlformats.org/officeDocument/2006/relationships/image" Target="../media/image38.jpeg"  /><Relationship Id="rId8" Type="http://schemas.openxmlformats.org/officeDocument/2006/relationships/image" Target="../media/image39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7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2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28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Relationship Id="rId9" Type="http://schemas.openxmlformats.org/officeDocument/2006/relationships/image" Target="../media/image4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8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47.png"  /><Relationship Id="rId9" Type="http://schemas.openxmlformats.org/officeDocument/2006/relationships/image" Target="../media/image4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48.png"  /><Relationship Id="rId5" Type="http://schemas.openxmlformats.org/officeDocument/2006/relationships/image" Target="../media/image50.png"  /><Relationship Id="rId6" Type="http://schemas.openxmlformats.org/officeDocument/2006/relationships/image" Target="../media/image28.png"  /><Relationship Id="rId7" Type="http://schemas.openxmlformats.org/officeDocument/2006/relationships/image" Target="../media/image51.png"  /><Relationship Id="rId8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8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8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8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8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8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8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76.png"  /><Relationship Id="rId4" Type="http://schemas.openxmlformats.org/officeDocument/2006/relationships/image" Target="../media/image2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2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Relationship Id="rId6" Type="http://schemas.openxmlformats.org/officeDocument/2006/relationships/image" Target="../media/image82.jpeg"  /><Relationship Id="rId7" Type="http://schemas.openxmlformats.org/officeDocument/2006/relationships/image" Target="../media/image2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8.png"  /><Relationship Id="rId6" Type="http://schemas.openxmlformats.org/officeDocument/2006/relationships/image" Target="../media/image83.jpeg"  /><Relationship Id="rId7" Type="http://schemas.openxmlformats.org/officeDocument/2006/relationships/image" Target="../media/image84.png"  /><Relationship Id="rId8" Type="http://schemas.openxmlformats.org/officeDocument/2006/relationships/image" Target="../media/image85.png"  /><Relationship Id="rId9" Type="http://schemas.openxmlformats.org/officeDocument/2006/relationships/image" Target="../media/image2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8.png"  /><Relationship Id="rId6" Type="http://schemas.openxmlformats.org/officeDocument/2006/relationships/image" Target="../media/image28.png"  /><Relationship Id="rId7" Type="http://schemas.openxmlformats.org/officeDocument/2006/relationships/image" Target="../media/image86.jpeg"  /><Relationship Id="rId8" Type="http://schemas.openxmlformats.org/officeDocument/2006/relationships/image" Target="../media/image87.png"  /><Relationship Id="rId9" Type="http://schemas.openxmlformats.org/officeDocument/2006/relationships/image" Target="../media/image8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10" Type="http://schemas.openxmlformats.org/officeDocument/2006/relationships/image" Target="../media/image92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8.png"  /><Relationship Id="rId6" Type="http://schemas.openxmlformats.org/officeDocument/2006/relationships/image" Target="../media/image28.png"  /><Relationship Id="rId7" Type="http://schemas.openxmlformats.org/officeDocument/2006/relationships/image" Target="../media/image89.jpe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8.png"  /><Relationship Id="rId6" Type="http://schemas.openxmlformats.org/officeDocument/2006/relationships/image" Target="../media/image28.png"  /><Relationship Id="rId7" Type="http://schemas.openxmlformats.org/officeDocument/2006/relationships/image" Target="../media/image93.jpeg"  /><Relationship Id="rId8" Type="http://schemas.openxmlformats.org/officeDocument/2006/relationships/image" Target="../media/image9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0.png"  /><Relationship Id="rId5" Type="http://schemas.openxmlformats.org/officeDocument/2006/relationships/image" Target="../media/image2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11.jpeg"  /><Relationship Id="rId4" Type="http://schemas.openxmlformats.org/officeDocument/2006/relationships/image" Target="../media/image12.jpeg"  /><Relationship Id="rId5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10" Type="http://schemas.openxmlformats.org/officeDocument/2006/relationships/image" Target="../media/image22.png"  /><Relationship Id="rId11" Type="http://schemas.openxmlformats.org/officeDocument/2006/relationships/image" Target="../media/image22.png"  /><Relationship Id="rId12" Type="http://schemas.openxmlformats.org/officeDocument/2006/relationships/image" Target="../media/image22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2.png"  /><Relationship Id="rId9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10" Type="http://schemas.openxmlformats.org/officeDocument/2006/relationships/image" Target="../media/image27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24.jpe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0.png"  /><Relationship Id="rId8" Type="http://schemas.openxmlformats.org/officeDocument/2006/relationships/image" Target="../media/image20.png"  /><Relationship Id="rId9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27629" y="5257608"/>
            <a:ext cx="5519304" cy="98220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일보 아카데미 </a:t>
            </a:r>
            <a:r>
              <a:rPr lang="en-US" altLang="ko-KR"/>
              <a:t>1</a:t>
            </a:r>
            <a:r>
              <a:rPr lang="ko-KR" altLang="en-US"/>
              <a:t>조 </a:t>
            </a:r>
            <a:endParaRPr lang="ko-KR" altLang="en-US"/>
          </a:p>
          <a:p>
            <a:pPr>
              <a:defRPr/>
            </a:pPr>
            <a:r>
              <a:rPr lang="ko-KR" altLang="en-US"/>
              <a:t>조장 </a:t>
            </a:r>
            <a:r>
              <a:rPr lang="en-US" altLang="ko-KR"/>
              <a:t>:</a:t>
            </a:r>
            <a:r>
              <a:rPr lang="ko-KR" altLang="en-US"/>
              <a:t> 장기훈</a:t>
            </a:r>
            <a:endParaRPr lang="ko-KR" altLang="en-US"/>
          </a:p>
          <a:p>
            <a:pPr>
              <a:defRPr/>
            </a:pPr>
            <a:r>
              <a:rPr lang="ko-KR" altLang="en-US"/>
              <a:t>조원 </a:t>
            </a:r>
            <a:r>
              <a:rPr lang="en-US" altLang="ko-KR"/>
              <a:t>:</a:t>
            </a:r>
            <a:r>
              <a:rPr lang="ko-KR" altLang="en-US"/>
              <a:t> 김동근 김진문 송태민 정혜린</a:t>
            </a: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5861441" y="3074670"/>
            <a:ext cx="3042395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9" name="사각형: 둥근 대각선 방향 모서리 35"/>
          <p:cNvSpPr/>
          <p:nvPr/>
        </p:nvSpPr>
        <p:spPr>
          <a:xfrm>
            <a:off x="3837871" y="4139810"/>
            <a:ext cx="4516259" cy="3022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100000">
                <a:srgbClr val="cde0f2">
                  <a:lumMod val="100000"/>
                </a:srgbClr>
              </a:gs>
              <a:gs pos="0">
                <a:srgbClr val="a4c8e8">
                  <a:lumMod val="100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맑은 고딕"/>
                <a:cs typeface="맑은 고딕"/>
              </a:rPr>
              <a:t> 친 초보자를 위한 서비스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맑은 고딕"/>
                <a:cs typeface="맑은 고딕"/>
              </a:rPr>
              <a:t>-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874713" y="586428"/>
            <a:ext cx="1551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기획 의도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1202123" y="1548846"/>
            <a:ext cx="8918188" cy="3975653"/>
          </a:xfrm>
          <a:prstGeom prst="rect">
            <a:avLst/>
          </a:prstGeom>
        </p:spPr>
        <p:txBody>
          <a:bodyPr wrap="square"/>
          <a:p>
            <a:pPr>
              <a:defRPr/>
            </a:pPr>
            <a:endParaRPr lang="en-US" altLang="ko-KR"/>
          </a:p>
        </p:txBody>
      </p:sp>
      <p:pic>
        <p:nvPicPr>
          <p:cNvPr id="64" name="그래픽 3" descr="문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11505" y="544699"/>
            <a:ext cx="388350" cy="388350"/>
          </a:xfrm>
          <a:prstGeom prst="rect">
            <a:avLst/>
          </a:prstGeom>
        </p:spPr>
      </p:pic>
      <p:sp>
        <p:nvSpPr>
          <p:cNvPr id="69" name="TextBox 25"/>
          <p:cNvSpPr txBox="1"/>
          <p:nvPr/>
        </p:nvSpPr>
        <p:spPr>
          <a:xfrm>
            <a:off x="3426102" y="585242"/>
            <a:ext cx="2515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기술 스택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70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71" name="TextBox 30"/>
          <p:cNvSpPr txBox="1"/>
          <p:nvPr/>
        </p:nvSpPr>
        <p:spPr>
          <a:xfrm>
            <a:off x="5167388" y="596506"/>
            <a:ext cx="2257460" cy="335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프로젝트 일정 및 규모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pic>
        <p:nvPicPr>
          <p:cNvPr id="72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79923" y="555963"/>
            <a:ext cx="388350" cy="388350"/>
          </a:xfrm>
          <a:prstGeom prst="rect">
            <a:avLst/>
          </a:prstGeom>
        </p:spPr>
      </p:pic>
      <p:pic>
        <p:nvPicPr>
          <p:cNvPr id="73" name="그래픽 33" descr="모니터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74" name="직사각형 47"/>
          <p:cNvSpPr/>
          <p:nvPr/>
        </p:nvSpPr>
        <p:spPr>
          <a:xfrm>
            <a:off x="9142337" y="517836"/>
            <a:ext cx="2275787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75" name="TextBox 34"/>
          <p:cNvSpPr txBox="1"/>
          <p:nvPr/>
        </p:nvSpPr>
        <p:spPr>
          <a:xfrm>
            <a:off x="9505924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주요 기능 소개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76" name="곱하기 기호 32"/>
          <p:cNvSpPr/>
          <p:nvPr/>
        </p:nvSpPr>
        <p:spPr>
          <a:xfrm>
            <a:off x="11060912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7" name="그래픽 3" descr="문서 단색으로 채워진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51571" y="545885"/>
            <a:ext cx="388350" cy="388350"/>
          </a:xfrm>
          <a:prstGeom prst="rect">
            <a:avLst/>
          </a:prstGeom>
        </p:spPr>
      </p:pic>
      <p:grpSp>
        <p:nvGrpSpPr>
          <p:cNvPr id="78" name=""/>
          <p:cNvGrpSpPr/>
          <p:nvPr/>
        </p:nvGrpSpPr>
        <p:grpSpPr>
          <a:xfrm rot="0">
            <a:off x="1012751" y="1758560"/>
            <a:ext cx="4873254" cy="4458269"/>
            <a:chOff x="1012751" y="1758560"/>
            <a:chExt cx="4873254" cy="4458269"/>
          </a:xfrm>
        </p:grpSpPr>
        <p:pic>
          <p:nvPicPr>
            <p:cNvPr id="79" name="그림 6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78277" y="2193999"/>
              <a:ext cx="4796300" cy="1374445"/>
            </a:xfrm>
            <a:prstGeom prst="rect">
              <a:avLst/>
            </a:prstGeom>
          </p:spPr>
        </p:pic>
        <p:pic>
          <p:nvPicPr>
            <p:cNvPr id="80" name="그림 6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95051" y="3742281"/>
              <a:ext cx="3955207" cy="2296015"/>
            </a:xfrm>
            <a:prstGeom prst="rect">
              <a:avLst/>
            </a:prstGeom>
          </p:spPr>
        </p:pic>
        <p:sp>
          <p:nvSpPr>
            <p:cNvPr id="81" name="사각형: 둥근 모서리 10"/>
            <p:cNvSpPr/>
            <p:nvPr/>
          </p:nvSpPr>
          <p:spPr>
            <a:xfrm>
              <a:off x="1012751" y="1921676"/>
              <a:ext cx="4873254" cy="4295153"/>
            </a:xfrm>
            <a:prstGeom prst="roundRect">
              <a:avLst>
                <a:gd name="adj" fmla="val 16667"/>
              </a:avLst>
            </a:prstGeom>
            <a:noFill/>
            <a:ln w="25400">
              <a:gradFill>
                <a:gsLst>
                  <a:gs pos="0">
                    <a:srgbClr val="a4c8e8"/>
                  </a:gs>
                  <a:gs pos="100000">
                    <a:srgbClr val="cde0f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사각형: 둥근 대각선 방향 모서리 35"/>
            <p:cNvSpPr/>
            <p:nvPr/>
          </p:nvSpPr>
          <p:spPr>
            <a:xfrm>
              <a:off x="1911853" y="1758560"/>
              <a:ext cx="3032131" cy="401899"/>
            </a:xfrm>
            <a:prstGeom prst="round2DiagRect">
              <a:avLst>
                <a:gd name="adj1" fmla="val 16667"/>
                <a:gd name="adj2" fmla="val 0"/>
              </a:avLst>
            </a:prstGeom>
            <a:gradFill>
              <a:gsLst>
                <a:gs pos="100000">
                  <a:srgbClr val="cde0f2">
                    <a:lumMod val="100000"/>
                  </a:srgbClr>
                </a:gs>
                <a:gs pos="0">
                  <a:srgbClr val="a4c8e8">
                    <a:lumMod val="100000"/>
                  </a:srgb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b="1">
                  <a:solidFill>
                    <a:srgbClr val="002060"/>
                  </a:solidFill>
                </a:rPr>
                <a:t>실시간</a:t>
              </a:r>
              <a:endParaRPr lang="ko-KR" altLang="en-US" b="1">
                <a:solidFill>
                  <a:srgbClr val="002060"/>
                </a:solidFill>
              </a:endParaRPr>
            </a:p>
          </p:txBody>
        </p:sp>
      </p:grpSp>
      <p:grpSp>
        <p:nvGrpSpPr>
          <p:cNvPr id="83" name=""/>
          <p:cNvGrpSpPr/>
          <p:nvPr/>
        </p:nvGrpSpPr>
        <p:grpSpPr>
          <a:xfrm rot="0">
            <a:off x="6304221" y="1758560"/>
            <a:ext cx="4873254" cy="4378081"/>
            <a:chOff x="6304220" y="1758560"/>
            <a:chExt cx="4873254" cy="4378081"/>
          </a:xfrm>
        </p:grpSpPr>
        <p:pic>
          <p:nvPicPr>
            <p:cNvPr id="84" name="그림 6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354277" y="2868751"/>
              <a:ext cx="4800421" cy="1386788"/>
            </a:xfrm>
            <a:prstGeom prst="rect">
              <a:avLst/>
            </a:prstGeom>
          </p:spPr>
        </p:pic>
        <p:pic>
          <p:nvPicPr>
            <p:cNvPr id="85" name="그림 6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388682" y="4385418"/>
              <a:ext cx="4758919" cy="1386788"/>
            </a:xfrm>
            <a:prstGeom prst="rect">
              <a:avLst/>
            </a:prstGeom>
          </p:spPr>
        </p:pic>
        <p:sp>
          <p:nvSpPr>
            <p:cNvPr id="86" name="사각형: 둥근 모서리 10"/>
            <p:cNvSpPr/>
            <p:nvPr/>
          </p:nvSpPr>
          <p:spPr>
            <a:xfrm>
              <a:off x="6304220" y="1841488"/>
              <a:ext cx="4873254" cy="4295153"/>
            </a:xfrm>
            <a:prstGeom prst="roundRect">
              <a:avLst>
                <a:gd name="adj" fmla="val 16667"/>
              </a:avLst>
            </a:prstGeom>
            <a:noFill/>
            <a:ln w="25400">
              <a:gradFill>
                <a:gsLst>
                  <a:gs pos="0">
                    <a:srgbClr val="a4c8e8"/>
                  </a:gs>
                  <a:gs pos="100000">
                    <a:srgbClr val="cde0f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사각형: 둥근 대각선 방향 모서리 35"/>
            <p:cNvSpPr/>
            <p:nvPr/>
          </p:nvSpPr>
          <p:spPr>
            <a:xfrm>
              <a:off x="7172312" y="1758560"/>
              <a:ext cx="3032131" cy="401899"/>
            </a:xfrm>
            <a:prstGeom prst="round2DiagRect">
              <a:avLst>
                <a:gd name="adj1" fmla="val 16667"/>
                <a:gd name="adj2" fmla="val 0"/>
              </a:avLst>
            </a:prstGeom>
            <a:gradFill>
              <a:gsLst>
                <a:gs pos="100000">
                  <a:srgbClr val="cde0f2">
                    <a:lumMod val="100000"/>
                  </a:srgbClr>
                </a:gs>
                <a:gs pos="0">
                  <a:srgbClr val="a4c8e8">
                    <a:lumMod val="100000"/>
                  </a:srgb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b="1">
                  <a:solidFill>
                    <a:srgbClr val="002060"/>
                  </a:solidFill>
                </a:rPr>
                <a:t>비실시간</a:t>
              </a:r>
              <a:endParaRPr lang="ko-KR" altLang="en-US" b="1">
                <a:solidFill>
                  <a:srgbClr val="002060"/>
                </a:solidFill>
              </a:endParaRPr>
            </a:p>
          </p:txBody>
        </p:sp>
      </p:grpSp>
      <p:sp>
        <p:nvSpPr>
          <p:cNvPr id="88" name="TextBox 20"/>
          <p:cNvSpPr txBox="1"/>
          <p:nvPr/>
        </p:nvSpPr>
        <p:spPr>
          <a:xfrm>
            <a:off x="1580822" y="1271002"/>
            <a:ext cx="4216091" cy="51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주요 기능 소개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sp>
        <p:nvSpPr>
          <p:cNvPr id="89" name="TextBox 22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06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6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7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8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>
                <a:alpha val="10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9" name="그래픽 33" descr="모니터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14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07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sp>
        <p:nvSpPr>
          <p:cNvPr id="25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6" name="TextBox 34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27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화살표: 오각형 28"/>
          <p:cNvSpPr/>
          <p:nvPr/>
        </p:nvSpPr>
        <p:spPr>
          <a:xfrm>
            <a:off x="1109128" y="1802691"/>
            <a:ext cx="4094686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474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회원가입 페이지</a:t>
            </a:r>
            <a:endParaRPr lang="ko-KR" altLang="en-US" b="1"/>
          </a:p>
        </p:txBody>
      </p:sp>
      <p:pic>
        <p:nvPicPr>
          <p:cNvPr id="35" name="그래픽 3" descr="문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pic>
        <p:nvPicPr>
          <p:cNvPr id="39" name=""/>
          <p:cNvPicPr/>
          <p:nvPr/>
        </p:nvPicPr>
        <p:blipFill rotWithShape="1">
          <a:blip r:embed="rId4"/>
          <a:srcRect l="10460" t="11230" r="9540" b="7700"/>
          <a:stretch>
            <a:fillRect/>
          </a:stretch>
        </p:blipFill>
        <p:spPr>
          <a:xfrm>
            <a:off x="2639127" y="2670700"/>
            <a:ext cx="3996793" cy="2677047"/>
          </a:xfrm>
          <a:prstGeom prst="rect">
            <a:avLst/>
          </a:prstGeom>
        </p:spPr>
      </p:pic>
      <p:pic>
        <p:nvPicPr>
          <p:cNvPr id="34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48740" y="2620047"/>
            <a:ext cx="3162007" cy="2315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7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8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9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>
                <a:alpha val="10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sp>
        <p:nvSpPr>
          <p:cNvPr id="5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10" name="그래픽 33" descr="모니터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15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TextBox 20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07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sp>
        <p:nvSpPr>
          <p:cNvPr id="27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1" name="TextBox 34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34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35" name="그래픽 3" descr="문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4703" y="2311605"/>
            <a:ext cx="3015622" cy="1899279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5"/>
          <a:srcRect l="22040" t="-600" r="22470" b="79210"/>
          <a:stretch>
            <a:fillRect/>
          </a:stretch>
        </p:blipFill>
        <p:spPr>
          <a:xfrm>
            <a:off x="1528265" y="2766330"/>
            <a:ext cx="2652654" cy="833214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7411" y="4526867"/>
            <a:ext cx="3081894" cy="1737384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96786" y="5022016"/>
            <a:ext cx="2289175" cy="701279"/>
          </a:xfrm>
          <a:prstGeom prst="rect">
            <a:avLst/>
          </a:prstGeom>
        </p:spPr>
      </p:pic>
      <p:pic>
        <p:nvPicPr>
          <p:cNvPr id="76" name=""/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b="46980"/>
          <a:stretch>
            <a:fillRect/>
          </a:stretch>
        </p:blipFill>
        <p:spPr>
          <a:xfrm>
            <a:off x="4965508" y="2615017"/>
            <a:ext cx="6061037" cy="2547238"/>
          </a:xfrm>
          <a:prstGeom prst="rect">
            <a:avLst/>
          </a:prstGeom>
        </p:spPr>
      </p:pic>
      <p:sp>
        <p:nvSpPr>
          <p:cNvPr id="77" name="화살표: 아래쪽 36"/>
          <p:cNvSpPr/>
          <p:nvPr/>
        </p:nvSpPr>
        <p:spPr>
          <a:xfrm rot="17340032">
            <a:off x="4387444" y="3238809"/>
            <a:ext cx="394100" cy="70628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화살표: 아래쪽 36"/>
          <p:cNvSpPr/>
          <p:nvPr/>
        </p:nvSpPr>
        <p:spPr>
          <a:xfrm rot="3136681">
            <a:off x="4474721" y="4227830"/>
            <a:ext cx="394100" cy="75672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TextBox 4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83" name="화살표: 오각형 28"/>
          <p:cNvSpPr/>
          <p:nvPr/>
        </p:nvSpPr>
        <p:spPr>
          <a:xfrm>
            <a:off x="1109128" y="1802691"/>
            <a:ext cx="4094686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474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고객센터 페이지</a:t>
            </a:r>
            <a:endParaRPr lang="ko-KR" altLang="en-US" b="1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6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7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8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>
                <a:alpha val="10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sp>
        <p:nvSpPr>
          <p:cNvPr id="4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58993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9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14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58993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58993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07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31464" y="1640699"/>
            <a:ext cx="5970566" cy="118632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관리자만 접근이 가능해야하기 때문에 </a:t>
            </a:r>
            <a:endParaRPr lang="ko-KR" altLang="en-US"/>
          </a:p>
          <a:p>
            <a:pPr algn="ctr">
              <a:defRPr/>
            </a:pPr>
            <a:r>
              <a:rPr lang="en-US" altLang="ko-KR"/>
              <a:t>security</a:t>
            </a:r>
            <a:r>
              <a:rPr lang="ko-KR" altLang="en-US"/>
              <a:t> PreAuthorize 어노테이션을 사용해서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관리자만 접속 가능하게 막음</a:t>
            </a:r>
            <a:endParaRPr lang="ko-KR" altLang="en-US"/>
          </a:p>
          <a:p>
            <a:pPr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9" name="그림 91"/>
          <p:cNvPicPr>
            <a:picLocks noChangeAspect="1"/>
          </p:cNvPicPr>
          <p:nvPr/>
        </p:nvPicPr>
        <p:blipFill rotWithShape="1">
          <a:blip r:embed="rId4"/>
          <a:srcRect b="26980"/>
          <a:stretch>
            <a:fillRect/>
          </a:stretch>
        </p:blipFill>
        <p:spPr>
          <a:xfrm>
            <a:off x="1356573" y="2315108"/>
            <a:ext cx="4456216" cy="3727073"/>
          </a:xfrm>
          <a:prstGeom prst="rect">
            <a:avLst/>
          </a:prstGeom>
        </p:spPr>
      </p:pic>
      <p:pic>
        <p:nvPicPr>
          <p:cNvPr id="40" name="그림 90"/>
          <p:cNvPicPr>
            <a:picLocks noChangeAspect="1"/>
          </p:cNvPicPr>
          <p:nvPr/>
        </p:nvPicPr>
        <p:blipFill rotWithShape="1">
          <a:blip r:embed="rId5"/>
          <a:srcRect l="580" t="-4190" r="-580" b="4190"/>
          <a:stretch>
            <a:fillRect/>
          </a:stretch>
        </p:blipFill>
        <p:spPr>
          <a:xfrm>
            <a:off x="6262134" y="2591685"/>
            <a:ext cx="4507873" cy="3438305"/>
          </a:xfrm>
          <a:prstGeom prst="rect">
            <a:avLst/>
          </a:prstGeom>
        </p:spPr>
      </p:pic>
      <p:sp>
        <p:nvSpPr>
          <p:cNvPr id="41" name="TextBox 4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43" name="화살표: 오각형 28"/>
          <p:cNvSpPr/>
          <p:nvPr/>
        </p:nvSpPr>
        <p:spPr>
          <a:xfrm>
            <a:off x="1109128" y="1802691"/>
            <a:ext cx="4703843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158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고객센터 페이지 </a:t>
            </a:r>
            <a:r>
              <a:rPr lang="en-US" altLang="ko-KR">
                <a:solidFill>
                  <a:srgbClr val="002060"/>
                </a:solidFill>
              </a:rPr>
              <a:t>– </a:t>
            </a:r>
            <a:r>
              <a:rPr lang="ko-KR" altLang="en-US">
                <a:solidFill>
                  <a:srgbClr val="002060"/>
                </a:solidFill>
              </a:rPr>
              <a:t>시큐리티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4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45" name="TextBox 34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46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그래픽 3" descr="문서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sp>
        <p:nvSpPr>
          <p:cNvPr id="2" name="화살표: 오각형 1"/>
          <p:cNvSpPr/>
          <p:nvPr/>
        </p:nvSpPr>
        <p:spPr>
          <a:xfrm>
            <a:off x="1109128" y="1802691"/>
            <a:ext cx="4703843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1858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초보자 페이지 </a:t>
            </a:r>
            <a:r>
              <a:rPr lang="en-US" altLang="ko-KR">
                <a:solidFill>
                  <a:srgbClr val="002060"/>
                </a:solidFill>
              </a:rPr>
              <a:t>– </a:t>
            </a:r>
            <a:r>
              <a:rPr lang="ko-KR" altLang="en-US">
                <a:solidFill>
                  <a:srgbClr val="002060"/>
                </a:solidFill>
              </a:rPr>
              <a:t>챔피언 검색 및 그래프</a:t>
            </a:r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6325" y="2540537"/>
            <a:ext cx="3073280" cy="32611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12753" y="2509848"/>
            <a:ext cx="3366493" cy="1337452"/>
          </a:xfrm>
          <a:prstGeom prst="rect">
            <a:avLst/>
          </a:prstGeom>
        </p:spPr>
      </p:pic>
      <p:sp>
        <p:nvSpPr>
          <p:cNvPr id="41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42" name="TextBox 34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43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44" name="그래픽 3" descr="문서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51" name="TextBox 15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pic>
        <p:nvPicPr>
          <p:cNvPr id="52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382633" y="3875981"/>
            <a:ext cx="3426734" cy="2020588"/>
          </a:xfrm>
          <a:prstGeom prst="rect">
            <a:avLst/>
          </a:prstGeom>
        </p:spPr>
      </p:pic>
      <p:pic>
        <p:nvPicPr>
          <p:cNvPr id="56" name="그림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25930" y="2463247"/>
            <a:ext cx="2800232" cy="1706893"/>
          </a:xfrm>
          <a:prstGeom prst="rect">
            <a:avLst/>
          </a:prstGeom>
        </p:spPr>
      </p:pic>
      <p:pic>
        <p:nvPicPr>
          <p:cNvPr id="57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933406" y="4195233"/>
            <a:ext cx="3082091" cy="1656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화살표: 오각형 1"/>
          <p:cNvSpPr/>
          <p:nvPr/>
        </p:nvSpPr>
        <p:spPr>
          <a:xfrm>
            <a:off x="1109128" y="1802691"/>
            <a:ext cx="4703843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초보자 페이지 </a:t>
            </a:r>
            <a:r>
              <a:rPr lang="en-US" altLang="ko-KR">
                <a:solidFill>
                  <a:srgbClr val="002060"/>
                </a:solidFill>
              </a:rPr>
              <a:t>– </a:t>
            </a:r>
            <a:r>
              <a:rPr lang="ko-KR" altLang="en-US">
                <a:solidFill>
                  <a:srgbClr val="002060"/>
                </a:solidFill>
              </a:rPr>
              <a:t>챔피언 랭킹 테이블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2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37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3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52" name="TextBox 15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800" b="1" i="0" u="none" strike="noStrike" kern="1200" cap="none" spc="0" normalizeH="0" baseline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kumimoji="0" lang="en-US" altLang="ko-KR" sz="4800" b="1" i="0" u="none" strike="noStrike" kern="1200" cap="none" spc="0" normalizeH="0" baseline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pic>
        <p:nvPicPr>
          <p:cNvPr id="29" name="그래픽 17" descr="오른쪽을 가리키는 검지 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4117815">
            <a:off x="3121334" y="2355148"/>
            <a:ext cx="733394" cy="733394"/>
          </a:xfrm>
          <a:prstGeom prst="rect">
            <a:avLst/>
          </a:prstGeom>
        </p:spPr>
      </p:pic>
      <p:pic>
        <p:nvPicPr>
          <p:cNvPr id="54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42701" y="2380775"/>
            <a:ext cx="3570387" cy="3612955"/>
          </a:xfrm>
          <a:prstGeom prst="rect">
            <a:avLst/>
          </a:prstGeom>
        </p:spPr>
      </p:pic>
      <p:pic>
        <p:nvPicPr>
          <p:cNvPr id="55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86482" y="2241855"/>
            <a:ext cx="3688684" cy="3715847"/>
          </a:xfrm>
          <a:prstGeom prst="rect">
            <a:avLst/>
          </a:prstGeom>
        </p:spPr>
      </p:pic>
      <p:pic>
        <p:nvPicPr>
          <p:cNvPr id="56" name="그래픽 17" descr="오른쪽을 가리키는 검지  단색으로 채워진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4117815">
            <a:off x="2899821" y="2366224"/>
            <a:ext cx="733394" cy="733394"/>
          </a:xfrm>
          <a:prstGeom prst="rect">
            <a:avLst/>
          </a:prstGeom>
        </p:spPr>
      </p:pic>
      <p:pic>
        <p:nvPicPr>
          <p:cNvPr id="59" name="그림 2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520028" y="2241855"/>
            <a:ext cx="3688684" cy="3715847"/>
          </a:xfrm>
          <a:prstGeom prst="rect">
            <a:avLst/>
          </a:prstGeom>
        </p:spPr>
      </p:pic>
      <p:sp>
        <p:nvSpPr>
          <p:cNvPr id="57" name="화살표: 아래쪽 24"/>
          <p:cNvSpPr/>
          <p:nvPr/>
        </p:nvSpPr>
        <p:spPr>
          <a:xfrm rot="16200000">
            <a:off x="5845244" y="3702326"/>
            <a:ext cx="558661" cy="82572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45" name="화살표: 아래쪽 44"/>
          <p:cNvSpPr/>
          <p:nvPr/>
        </p:nvSpPr>
        <p:spPr>
          <a:xfrm rot="16200000">
            <a:off x="5672781" y="3591004"/>
            <a:ext cx="394100" cy="61855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74161" y="2555667"/>
            <a:ext cx="3123632" cy="31466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55212" y="1662657"/>
            <a:ext cx="3675386" cy="402098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2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37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38" name="그래픽 3" descr="문서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52" name="TextBox 15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pic>
        <p:nvPicPr>
          <p:cNvPr id="55" name="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3957903" y="2242829"/>
            <a:ext cx="1399232" cy="325019"/>
          </a:xfrm>
          <a:prstGeom prst="rect">
            <a:avLst/>
          </a:prstGeom>
        </p:spPr>
      </p:pic>
      <p:pic>
        <p:nvPicPr>
          <p:cNvPr id="48" name="그래픽 31" descr="오른쪽을 가리키는 검지  단색으로 채워진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2606053">
            <a:off x="5060347" y="2308660"/>
            <a:ext cx="531681" cy="531681"/>
          </a:xfrm>
          <a:prstGeom prst="rect">
            <a:avLst/>
          </a:prstGeom>
        </p:spPr>
      </p:pic>
      <p:sp>
        <p:nvSpPr>
          <p:cNvPr id="56" name="화살표: 오각형 1"/>
          <p:cNvSpPr/>
          <p:nvPr/>
        </p:nvSpPr>
        <p:spPr>
          <a:xfrm>
            <a:off x="1109128" y="1802691"/>
            <a:ext cx="4703843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초보자 페이지 </a:t>
            </a:r>
            <a:r>
              <a:rPr lang="en-US" altLang="ko-KR">
                <a:solidFill>
                  <a:srgbClr val="002060"/>
                </a:solidFill>
              </a:rPr>
              <a:t>– </a:t>
            </a:r>
            <a:r>
              <a:rPr lang="ko-KR" altLang="en-US">
                <a:solidFill>
                  <a:srgbClr val="002060"/>
                </a:solidFill>
              </a:rPr>
              <a:t>챔피언 랭킹 업데이트</a:t>
            </a:r>
            <a:endParaRPr lang="ko-KR" altLang="en-US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화살표: 오각형 1"/>
          <p:cNvSpPr/>
          <p:nvPr/>
        </p:nvSpPr>
        <p:spPr>
          <a:xfrm>
            <a:off x="4886960" y="1348683"/>
            <a:ext cx="6478921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아이템 분석 페이지 </a:t>
            </a:r>
            <a:r>
              <a:rPr lang="en-US" altLang="ko-KR">
                <a:solidFill>
                  <a:srgbClr val="002060"/>
                </a:solidFill>
              </a:rPr>
              <a:t>– </a:t>
            </a:r>
            <a:r>
              <a:rPr lang="ko-KR" altLang="en-US">
                <a:solidFill>
                  <a:srgbClr val="002060"/>
                </a:solidFill>
              </a:rPr>
              <a:t>상위 </a:t>
            </a:r>
            <a:r>
              <a:rPr lang="en-US" altLang="ko-KR">
                <a:solidFill>
                  <a:srgbClr val="002060"/>
                </a:solidFill>
              </a:rPr>
              <a:t>30</a:t>
            </a:r>
            <a:r>
              <a:rPr lang="ko-KR" altLang="en-US">
                <a:solidFill>
                  <a:srgbClr val="002060"/>
                </a:solidFill>
              </a:rPr>
              <a:t>개의 전설 아이템 통계 리스트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2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37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3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09921" y="1885027"/>
            <a:ext cx="3698919" cy="3644981"/>
          </a:xfrm>
          <a:prstGeom prst="rect">
            <a:avLst/>
          </a:prstGeom>
        </p:spPr>
      </p:pic>
      <p:sp>
        <p:nvSpPr>
          <p:cNvPr id="51" name="TextBox 15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pic>
        <p:nvPicPr>
          <p:cNvPr id="52" name="그림 4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13706" y="1822946"/>
            <a:ext cx="3307270" cy="3638133"/>
          </a:xfrm>
          <a:prstGeom prst="rect">
            <a:avLst/>
          </a:prstGeom>
        </p:spPr>
      </p:pic>
      <p:pic>
        <p:nvPicPr>
          <p:cNvPr id="53" name="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086399" y="1928323"/>
            <a:ext cx="2832334" cy="3640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2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37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3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25" name="화살표: 오각형 24"/>
          <p:cNvSpPr/>
          <p:nvPr/>
        </p:nvSpPr>
        <p:spPr>
          <a:xfrm>
            <a:off x="5694112" y="1348683"/>
            <a:ext cx="5098065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198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아이템 분석 페이지 </a:t>
            </a:r>
            <a:r>
              <a:rPr lang="en-US" altLang="ko-KR">
                <a:solidFill>
                  <a:srgbClr val="002060"/>
                </a:solidFill>
              </a:rPr>
              <a:t>– </a:t>
            </a:r>
            <a:r>
              <a:rPr lang="ko-KR" altLang="en-US">
                <a:solidFill>
                  <a:srgbClr val="002060"/>
                </a:solidFill>
              </a:rPr>
              <a:t>배너 사용법</a:t>
            </a: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20121" y="2070457"/>
            <a:ext cx="2088302" cy="374219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80045" y="2199162"/>
            <a:ext cx="2736342" cy="352449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44308" y="2217793"/>
            <a:ext cx="3073343" cy="3571049"/>
          </a:xfrm>
          <a:prstGeom prst="rect">
            <a:avLst/>
          </a:prstGeom>
        </p:spPr>
      </p:pic>
      <p:sp>
        <p:nvSpPr>
          <p:cNvPr id="51" name="TextBox 15"/>
          <p:cNvSpPr txBox="1"/>
          <p:nvPr/>
        </p:nvSpPr>
        <p:spPr>
          <a:xfrm>
            <a:off x="826119" y="1019168"/>
            <a:ext cx="894095" cy="81725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pic>
        <p:nvPicPr>
          <p:cNvPr id="52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451272" y="4093854"/>
            <a:ext cx="1458344" cy="2000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2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37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3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25" name="화살표: 오각형 24"/>
          <p:cNvSpPr/>
          <p:nvPr/>
        </p:nvSpPr>
        <p:spPr>
          <a:xfrm>
            <a:off x="5694112" y="1348683"/>
            <a:ext cx="5098065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아이템 분석 페이지 </a:t>
            </a:r>
            <a:r>
              <a:rPr lang="en-US" altLang="ko-KR">
                <a:solidFill>
                  <a:srgbClr val="002060"/>
                </a:solidFill>
              </a:rPr>
              <a:t>– </a:t>
            </a:r>
            <a:r>
              <a:rPr lang="ko-KR" altLang="en-US">
                <a:solidFill>
                  <a:srgbClr val="002060"/>
                </a:solidFill>
              </a:rPr>
              <a:t>다크모드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20366" y="1948911"/>
            <a:ext cx="7914694" cy="3928491"/>
          </a:xfrm>
          <a:prstGeom prst="rect">
            <a:avLst/>
          </a:prstGeom>
        </p:spPr>
      </p:pic>
      <p:pic>
        <p:nvPicPr>
          <p:cNvPr id="31" name="그래픽 17" descr="오른쪽을 가리키는 검지 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4338051">
            <a:off x="9299494" y="2128092"/>
            <a:ext cx="745971" cy="745971"/>
          </a:xfrm>
          <a:prstGeom prst="rect">
            <a:avLst/>
          </a:prstGeom>
        </p:spPr>
      </p:pic>
      <p:sp>
        <p:nvSpPr>
          <p:cNvPr id="51" name="TextBox 15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74333" y="1273082"/>
            <a:ext cx="8982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목차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grpSp>
        <p:nvGrpSpPr>
          <p:cNvPr id="57" name=""/>
          <p:cNvGrpSpPr/>
          <p:nvPr/>
        </p:nvGrpSpPr>
        <p:grpSpPr>
          <a:xfrm rot="0">
            <a:off x="1327395" y="3824961"/>
            <a:ext cx="9701642" cy="1795026"/>
            <a:chOff x="1327395" y="3824961"/>
            <a:chExt cx="9701642" cy="1795026"/>
          </a:xfrm>
        </p:grpSpPr>
        <p:sp>
          <p:nvSpPr>
            <p:cNvPr id="58" name=""/>
            <p:cNvSpPr/>
            <p:nvPr/>
          </p:nvSpPr>
          <p:spPr>
            <a:xfrm>
              <a:off x="2052601" y="3824961"/>
              <a:ext cx="8251230" cy="17950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59" name=""/>
            <p:cNvSpPr/>
            <p:nvPr/>
          </p:nvSpPr>
          <p:spPr>
            <a:xfrm>
              <a:off x="1327395" y="4363468"/>
              <a:ext cx="1712054" cy="71801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shade val="8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60" name=""/>
            <p:cNvSpPr txBox="1"/>
            <p:nvPr/>
          </p:nvSpPr>
          <p:spPr>
            <a:xfrm>
              <a:off x="1362445" y="4398518"/>
              <a:ext cx="1641954" cy="64791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9530" tIns="49530" rIns="49530" bIns="4953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300" kern="1200"/>
                <a:t>6.  </a:t>
              </a:r>
              <a:r>
                <a:rPr lang="ko-KR" altLang="en-US" sz="1300" kern="1200"/>
                <a:t>주요기능 소개 </a:t>
              </a:r>
              <a:endParaRPr lang="ko-KR" altLang="en-US" sz="1300" kern="1200"/>
            </a:p>
          </p:txBody>
        </p:sp>
        <p:sp>
          <p:nvSpPr>
            <p:cNvPr id="61" name=""/>
            <p:cNvSpPr/>
            <p:nvPr/>
          </p:nvSpPr>
          <p:spPr>
            <a:xfrm>
              <a:off x="3324792" y="4363468"/>
              <a:ext cx="1712054" cy="71801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shade val="80000"/>
                <a:hueOff val="67816"/>
                <a:satOff val="1290"/>
                <a:lumOff val="571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62" name=""/>
            <p:cNvSpPr txBox="1"/>
            <p:nvPr/>
          </p:nvSpPr>
          <p:spPr>
            <a:xfrm>
              <a:off x="3359842" y="4398518"/>
              <a:ext cx="1641954" cy="64791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9530" tIns="49530" rIns="49530" bIns="4953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300" kern="1200"/>
                <a:t>7. </a:t>
              </a:r>
              <a:r>
                <a:rPr lang="ko-KR" altLang="en-US" sz="1300" kern="1200"/>
                <a:t>수행결과</a:t>
              </a:r>
              <a:endParaRPr lang="ko-KR" altLang="en-US" sz="1300" kern="1200"/>
            </a:p>
          </p:txBody>
        </p:sp>
        <p:sp>
          <p:nvSpPr>
            <p:cNvPr id="63" name=""/>
            <p:cNvSpPr/>
            <p:nvPr/>
          </p:nvSpPr>
          <p:spPr>
            <a:xfrm>
              <a:off x="5322189" y="4363468"/>
              <a:ext cx="1712054" cy="71801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shade val="80000"/>
                <a:hueOff val="135632"/>
                <a:satOff val="2590"/>
                <a:lumOff val="1143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64" name=""/>
            <p:cNvSpPr txBox="1"/>
            <p:nvPr/>
          </p:nvSpPr>
          <p:spPr>
            <a:xfrm>
              <a:off x="5357239" y="4398518"/>
              <a:ext cx="1641954" cy="64791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9530" tIns="49530" rIns="49530" bIns="4953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300" kern="1200"/>
                <a:t>8. </a:t>
              </a:r>
              <a:r>
                <a:rPr lang="ko-KR" altLang="en-US" sz="1300" kern="1200"/>
                <a:t>자체평가 의견</a:t>
              </a:r>
              <a:endParaRPr lang="ko-KR" altLang="en-US" sz="1300" kern="1200"/>
            </a:p>
          </p:txBody>
        </p:sp>
        <p:sp>
          <p:nvSpPr>
            <p:cNvPr id="65" name=""/>
            <p:cNvSpPr/>
            <p:nvPr/>
          </p:nvSpPr>
          <p:spPr>
            <a:xfrm>
              <a:off x="7319586" y="4363468"/>
              <a:ext cx="1712054" cy="71801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shade val="80000"/>
                <a:hueOff val="203448"/>
                <a:satOff val="3880"/>
                <a:lumOff val="1714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66" name=""/>
            <p:cNvSpPr txBox="1"/>
            <p:nvPr/>
          </p:nvSpPr>
          <p:spPr>
            <a:xfrm>
              <a:off x="7354636" y="4398518"/>
              <a:ext cx="1641954" cy="64791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9530" tIns="49530" rIns="49530" bIns="4953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300" kern="1200"/>
                <a:t>9. </a:t>
              </a:r>
              <a:r>
                <a:rPr lang="ko-KR" altLang="en-US" sz="1300" kern="1200"/>
                <a:t>초기 기획 비교</a:t>
              </a:r>
              <a:endParaRPr lang="ko-KR" sz="1300" kern="1200"/>
            </a:p>
          </p:txBody>
        </p:sp>
        <p:sp>
          <p:nvSpPr>
            <p:cNvPr id="67" name=""/>
            <p:cNvSpPr/>
            <p:nvPr/>
          </p:nvSpPr>
          <p:spPr>
            <a:xfrm>
              <a:off x="9316983" y="4363468"/>
              <a:ext cx="1712054" cy="71801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shade val="80000"/>
                <a:hueOff val="271263"/>
                <a:satOff val="5180"/>
                <a:lumOff val="2286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68" name=""/>
            <p:cNvSpPr txBox="1"/>
            <p:nvPr/>
          </p:nvSpPr>
          <p:spPr>
            <a:xfrm>
              <a:off x="9352033" y="4398518"/>
              <a:ext cx="1641954" cy="64791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9530" tIns="49530" rIns="49530" bIns="4953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300" kern="1200"/>
                <a:t>10.</a:t>
              </a:r>
              <a:r>
                <a:rPr lang="ko-KR" altLang="en-US" sz="1300" kern="1200"/>
                <a:t>시연</a:t>
              </a:r>
              <a:r>
                <a:rPr lang="en-US" altLang="ko-KR" sz="1300" kern="1200"/>
                <a:t> </a:t>
              </a:r>
              <a:endParaRPr lang="en-US" altLang="ko-KR" sz="1300" kern="1200"/>
            </a:p>
          </p:txBody>
        </p:sp>
      </p:grpSp>
      <p:sp>
        <p:nvSpPr>
          <p:cNvPr id="71" name="TextBox 28"/>
          <p:cNvSpPr txBox="1"/>
          <p:nvPr/>
        </p:nvSpPr>
        <p:spPr>
          <a:xfrm>
            <a:off x="-8587133" y="1492250"/>
            <a:ext cx="3222625" cy="4286249"/>
          </a:xfrm>
          <a:prstGeom prst="rect">
            <a:avLst/>
          </a:prstGeom>
        </p:spPr>
        <p:txBody>
          <a:bodyPr wrap="square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72" name=""/>
          <p:cNvGrpSpPr/>
          <p:nvPr/>
        </p:nvGrpSpPr>
        <p:grpSpPr>
          <a:xfrm rot="0">
            <a:off x="1244319" y="1841764"/>
            <a:ext cx="9703360" cy="1795026"/>
            <a:chOff x="1326536" y="1841764"/>
            <a:chExt cx="9703360" cy="1795026"/>
          </a:xfrm>
        </p:grpSpPr>
        <p:sp>
          <p:nvSpPr>
            <p:cNvPr id="73" name=""/>
            <p:cNvSpPr/>
            <p:nvPr/>
          </p:nvSpPr>
          <p:spPr>
            <a:xfrm>
              <a:off x="2052601" y="1841764"/>
              <a:ext cx="8251230" cy="17950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2deef">
                <a:alpha val="100000"/>
              </a:srgbClr>
            </a:solidFill>
            <a:ln w="9525" cap="flat" cmpd="sng" algn="ctr">
              <a:noFill/>
              <a:prstDash val="solid"/>
              <a:round/>
            </a:ln>
            <a:effectLst/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74" name=""/>
            <p:cNvSpPr/>
            <p:nvPr/>
          </p:nvSpPr>
          <p:spPr>
            <a:xfrm>
              <a:off x="1326536" y="2380271"/>
              <a:ext cx="1834877" cy="718010"/>
            </a:xfrm>
            <a:prstGeom prst="roundRect">
              <a:avLst>
                <a:gd name="adj" fmla="val 16667"/>
              </a:avLst>
            </a:prstGeom>
            <a:solidFill>
              <a:srgbClr val="528cc0">
                <a:alpha val="100000"/>
              </a:srgbClr>
            </a:solidFill>
            <a:ln w="127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75" name=""/>
            <p:cNvSpPr txBox="1"/>
            <p:nvPr/>
          </p:nvSpPr>
          <p:spPr>
            <a:xfrm>
              <a:off x="1361586" y="2415321"/>
              <a:ext cx="1764777" cy="6479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49530" tIns="49530" rIns="49530" bIns="49530" anchor="ctr" anchorCtr="0">
              <a:noAutofit/>
            </a:bodyPr>
            <a:p>
              <a:pPr marL="0" lvl="0" indent="0" algn="ctr" defTabSz="577850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1. </a:t>
              </a:r>
              <a:r>
                <a:rPr xmlns:mc="http://schemas.openxmlformats.org/markup-compatibility/2006" xmlns:hp="http://schemas.haansoft.com/office/presentation/8.0" kumimoji="0" 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프로젝트</a:t>
              </a:r>
              <a:r>
  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개요</a:t>
              </a:r>
              <a:endParaRPr xmlns:mc="http://schemas.openxmlformats.org/markup-compatibility/2006" xmlns:hp="http://schemas.haansoft.com/office/presentation/8.0" kumimoji="0" 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6" name=""/>
            <p:cNvSpPr/>
            <p:nvPr/>
          </p:nvSpPr>
          <p:spPr>
            <a:xfrm>
              <a:off x="3293657" y="2380271"/>
              <a:ext cx="1834877" cy="718010"/>
            </a:xfrm>
            <a:prstGeom prst="roundRect">
              <a:avLst>
                <a:gd name="adj" fmla="val 16667"/>
              </a:avLst>
            </a:prstGeom>
            <a:solidFill>
              <a:srgbClr val="6698ca">
                <a:alpha val="100000"/>
              </a:srgbClr>
            </a:solidFill>
            <a:ln w="127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77" name=""/>
            <p:cNvSpPr txBox="1"/>
            <p:nvPr/>
          </p:nvSpPr>
          <p:spPr>
            <a:xfrm>
              <a:off x="3328707" y="2415321"/>
              <a:ext cx="1764777" cy="6479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49530" tIns="49530" rIns="49530" bIns="49530" anchor="ctr" anchorCtr="0">
              <a:noAutofit/>
            </a:bodyPr>
            <a:p>
              <a:pPr marL="0" lvl="0" indent="0" algn="ctr" defTabSz="577850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2. 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프로젝트 팀 구성 및 역할</a:t>
              </a:r>
              <a:endParaRPr xmlns:mc="http://schemas.openxmlformats.org/markup-compatibility/2006" xmlns:hp="http://schemas.haansoft.com/office/presentation/8.0" kumimoji="0" 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8" name=""/>
            <p:cNvSpPr/>
            <p:nvPr/>
          </p:nvSpPr>
          <p:spPr>
            <a:xfrm>
              <a:off x="5260778" y="2380271"/>
              <a:ext cx="1834877" cy="718010"/>
            </a:xfrm>
            <a:prstGeom prst="roundRect">
              <a:avLst>
                <a:gd name="adj" fmla="val 16667"/>
              </a:avLst>
            </a:prstGeom>
            <a:solidFill>
              <a:srgbClr val="7aa5d2">
                <a:alpha val="100000"/>
              </a:srgbClr>
            </a:solidFill>
            <a:ln w="127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79" name=""/>
            <p:cNvSpPr txBox="1"/>
            <p:nvPr/>
          </p:nvSpPr>
          <p:spPr>
            <a:xfrm>
              <a:off x="5295828" y="2415321"/>
              <a:ext cx="1764777" cy="6479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49530" tIns="49530" rIns="49530" bIns="49530" anchor="ctr" anchorCtr="0">
              <a:noAutofit/>
            </a:bodyPr>
            <a:p>
              <a:pPr marL="0" lvl="0" indent="0" algn="ctr" defTabSz="577850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3. 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기술스택</a:t>
              </a:r>
              <a:endParaRPr xmlns:mc="http://schemas.openxmlformats.org/markup-compatibility/2006" xmlns:hp="http://schemas.haansoft.com/office/presentation/8.0" kumimoji="0" 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0" name=""/>
            <p:cNvSpPr/>
            <p:nvPr/>
          </p:nvSpPr>
          <p:spPr>
            <a:xfrm>
              <a:off x="7227899" y="2380271"/>
              <a:ext cx="1834877" cy="718010"/>
            </a:xfrm>
            <a:prstGeom prst="roundRect">
              <a:avLst>
                <a:gd name="adj" fmla="val 16667"/>
              </a:avLst>
            </a:prstGeom>
            <a:solidFill>
              <a:srgbClr val="8fb3da">
                <a:alpha val="100000"/>
              </a:srgbClr>
            </a:solidFill>
            <a:ln w="127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81" name=""/>
            <p:cNvSpPr txBox="1"/>
            <p:nvPr/>
          </p:nvSpPr>
          <p:spPr>
            <a:xfrm>
              <a:off x="7262949" y="2415321"/>
              <a:ext cx="1764777" cy="6479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49530" tIns="49530" rIns="49530" bIns="49530" anchor="ctr" anchorCtr="0">
              <a:noAutofit/>
            </a:bodyPr>
            <a:p>
              <a:pPr marL="0" lvl="0" indent="0" algn="ctr" defTabSz="577850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4.  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프로젝트 일정 및 규모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2" name=""/>
            <p:cNvSpPr/>
            <p:nvPr/>
          </p:nvSpPr>
          <p:spPr>
            <a:xfrm>
              <a:off x="9195019" y="2380271"/>
              <a:ext cx="1834877" cy="718010"/>
            </a:xfrm>
            <a:prstGeom prst="roundRect">
              <a:avLst>
                <a:gd name="adj" fmla="val 16667"/>
              </a:avLst>
            </a:prstGeom>
            <a:solidFill>
              <a:srgbClr val="a4c0e2">
                <a:alpha val="100000"/>
              </a:srgbClr>
            </a:solidFill>
            <a:ln w="127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83" name=""/>
            <p:cNvSpPr txBox="1"/>
            <p:nvPr/>
          </p:nvSpPr>
          <p:spPr>
            <a:xfrm>
              <a:off x="9230069" y="2415321"/>
              <a:ext cx="1764777" cy="6479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49530" tIns="49530" rIns="49530" bIns="49530" anchor="ctr" anchorCtr="0">
              <a:noAutofit/>
            </a:bodyPr>
            <a:p>
              <a:pPr marL="0" lvl="0" indent="0" algn="ctr" defTabSz="577850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5. </a:t>
              </a: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기획의도</a:t>
              </a:r>
              <a:endParaRPr xmlns:mc="http://schemas.openxmlformats.org/markup-compatibility/2006" xmlns:hp="http://schemas.haansoft.com/office/presentation/8.0" kumimoji="0" 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8031" y="5581399"/>
            <a:ext cx="9408174" cy="36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27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3" name="화살표: 오각형 32"/>
          <p:cNvSpPr/>
          <p:nvPr/>
        </p:nvSpPr>
        <p:spPr>
          <a:xfrm>
            <a:off x="5694112" y="1348683"/>
            <a:ext cx="5098065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전적 검색 페이지</a:t>
            </a:r>
            <a:endParaRPr lang="ko-KR" altLang="en-US"/>
          </a:p>
        </p:txBody>
      </p:sp>
      <p:pic>
        <p:nvPicPr>
          <p:cNvPr id="53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51420" y="1922785"/>
            <a:ext cx="9289161" cy="391604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38990" y="5126394"/>
            <a:ext cx="8384352" cy="643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유저의 아이디와 태그 입력</a:t>
            </a:r>
            <a:endParaRPr lang="ko-KR" altLang="en-US"/>
          </a:p>
          <a:p>
            <a:pPr algn="ctr">
              <a:defRPr/>
            </a:pPr>
            <a:r>
              <a:rPr lang="en-US" altLang="ko-KR"/>
              <a:t>(#kr1</a:t>
            </a:r>
            <a:r>
              <a:rPr lang="ko-KR" altLang="en-US"/>
              <a:t>태그 및 대 소문자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51" name="TextBox 15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68885" y="5034343"/>
            <a:ext cx="3272583" cy="732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8031" y="5581399"/>
            <a:ext cx="9408174" cy="36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27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3" name="화살표: 오각형 32"/>
          <p:cNvSpPr/>
          <p:nvPr/>
        </p:nvSpPr>
        <p:spPr>
          <a:xfrm>
            <a:off x="5694112" y="1348683"/>
            <a:ext cx="5098065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79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전적 검색 페이지 </a:t>
            </a:r>
            <a:r>
              <a:rPr lang="en-US" altLang="ko-KR">
                <a:solidFill>
                  <a:srgbClr val="002060"/>
                </a:solidFill>
              </a:rPr>
              <a:t>– </a:t>
            </a:r>
            <a:r>
              <a:rPr lang="ko-KR" altLang="en-US">
                <a:solidFill>
                  <a:srgbClr val="002060"/>
                </a:solidFill>
              </a:rPr>
              <a:t>실시간 데이터</a:t>
            </a:r>
            <a:r>
              <a:rPr lang="ko-KR" altLang="en-US" b="1">
                <a:solidFill>
                  <a:srgbClr val="002060"/>
                </a:solidFill>
              </a:rPr>
              <a:t> </a:t>
            </a: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29" y="1952934"/>
            <a:ext cx="4946271" cy="3862113"/>
          </a:xfrm>
          <a:prstGeom prst="rect">
            <a:avLst/>
          </a:prstGeom>
        </p:spPr>
      </p:pic>
      <p:sp>
        <p:nvSpPr>
          <p:cNvPr id="51" name="TextBox 15"/>
          <p:cNvSpPr txBox="1"/>
          <p:nvPr/>
        </p:nvSpPr>
        <p:spPr>
          <a:xfrm>
            <a:off x="826119" y="1019168"/>
            <a:ext cx="894095" cy="81725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pic>
        <p:nvPicPr>
          <p:cNvPr id="52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12496" y="1832060"/>
            <a:ext cx="5394681" cy="3193880"/>
          </a:xfrm>
          <a:prstGeom prst="rect">
            <a:avLst/>
          </a:prstGeom>
        </p:spPr>
      </p:pic>
      <p:pic>
        <p:nvPicPr>
          <p:cNvPr id="53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75771" y="3974522"/>
            <a:ext cx="4187325" cy="2033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27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3" name="화살표: 오각형 32"/>
          <p:cNvSpPr/>
          <p:nvPr/>
        </p:nvSpPr>
        <p:spPr>
          <a:xfrm>
            <a:off x="5694112" y="1348683"/>
            <a:ext cx="5098065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전적 검색 페이지 </a:t>
            </a:r>
            <a:r>
              <a:rPr lang="en-US" altLang="ko-KR">
                <a:solidFill>
                  <a:srgbClr val="002060"/>
                </a:solidFill>
              </a:rPr>
              <a:t>–</a:t>
            </a:r>
            <a:r>
              <a:rPr lang="ko-KR" altLang="en-US">
                <a:solidFill>
                  <a:srgbClr val="002060"/>
                </a:solidFill>
              </a:rPr>
              <a:t> 더보기 기능</a:t>
            </a:r>
            <a:r>
              <a:rPr lang="ko-KR" altLang="en-US" b="1">
                <a:solidFill>
                  <a:srgbClr val="002060"/>
                </a:solidFill>
              </a:rPr>
              <a:t> 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51" name="TextBox 15"/>
          <p:cNvSpPr txBox="1"/>
          <p:nvPr/>
        </p:nvSpPr>
        <p:spPr>
          <a:xfrm>
            <a:off x="826119" y="1019168"/>
            <a:ext cx="894095" cy="81725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7861" y="2130135"/>
            <a:ext cx="4953000" cy="3514725"/>
          </a:xfrm>
          <a:prstGeom prst="rect">
            <a:avLst/>
          </a:prstGeom>
        </p:spPr>
      </p:pic>
      <p:pic>
        <p:nvPicPr>
          <p:cNvPr id="5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00750" y="2177773"/>
            <a:ext cx="5081710" cy="2028057"/>
          </a:xfrm>
          <a:prstGeom prst="rect">
            <a:avLst/>
          </a:prstGeom>
        </p:spPr>
      </p:pic>
      <p:pic>
        <p:nvPicPr>
          <p:cNvPr id="55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96566" y="4534160"/>
            <a:ext cx="2058353" cy="918342"/>
          </a:xfrm>
          <a:prstGeom prst="rect">
            <a:avLst/>
          </a:prstGeom>
        </p:spPr>
      </p:pic>
      <p:sp>
        <p:nvSpPr>
          <p:cNvPr id="56" name="TextBox 29"/>
          <p:cNvSpPr txBox="1"/>
          <p:nvPr/>
        </p:nvSpPr>
        <p:spPr>
          <a:xfrm>
            <a:off x="8396136" y="4556658"/>
            <a:ext cx="2792196" cy="90878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더보기 버튼 클릭시 유저의 인게임 데이터 추가로 불러옴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8031" y="5581399"/>
            <a:ext cx="9408174" cy="36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339386" y="4646389"/>
            <a:ext cx="3870614" cy="9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회원제 서비스</a:t>
            </a:r>
            <a:endParaRPr lang="ko-KR" altLang="en-US"/>
          </a:p>
          <a:p>
            <a:pPr>
              <a:defRPr/>
            </a:pPr>
            <a:r>
              <a:rPr lang="ko-KR" altLang="en-US"/>
              <a:t>리플레이를 통해 적 챔피언의 성향 </a:t>
            </a:r>
            <a:endParaRPr lang="ko-KR" altLang="en-US"/>
          </a:p>
          <a:p>
            <a:pPr>
              <a:defRPr/>
            </a:pPr>
            <a:r>
              <a:rPr lang="ko-KR" altLang="en-US"/>
              <a:t>내가 가장 강한 라인확인 가능</a:t>
            </a:r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43088" y="2375207"/>
            <a:ext cx="2510470" cy="1814526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5987" y="2370065"/>
            <a:ext cx="2888318" cy="1785505"/>
          </a:xfrm>
          <a:prstGeom prst="rect">
            <a:avLst/>
          </a:prstGeom>
        </p:spPr>
      </p:pic>
      <p:pic>
        <p:nvPicPr>
          <p:cNvPr id="61" name="그래픽 31" descr="오른쪽을 가리키는 검지 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026865">
            <a:off x="2580949" y="3333285"/>
            <a:ext cx="665065" cy="665065"/>
          </a:xfrm>
          <a:prstGeom prst="rect">
            <a:avLst/>
          </a:prstGeom>
        </p:spPr>
      </p:pic>
      <p:sp>
        <p:nvSpPr>
          <p:cNvPr id="88" name="화살표: 오른쪽 87"/>
          <p:cNvSpPr/>
          <p:nvPr/>
        </p:nvSpPr>
        <p:spPr>
          <a:xfrm>
            <a:off x="4607330" y="3134510"/>
            <a:ext cx="753341" cy="4849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22789" y="3719998"/>
            <a:ext cx="2560111" cy="1778510"/>
          </a:xfrm>
          <a:prstGeom prst="rect">
            <a:avLst/>
          </a:prstGeom>
        </p:spPr>
      </p:pic>
      <p:sp>
        <p:nvSpPr>
          <p:cNvPr id="25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27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31" name="화살표: 오각형 30"/>
          <p:cNvSpPr/>
          <p:nvPr/>
        </p:nvSpPr>
        <p:spPr>
          <a:xfrm>
            <a:off x="1109128" y="1802691"/>
            <a:ext cx="4703843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전적 검색 </a:t>
            </a:r>
            <a:r>
              <a:rPr lang="en-US" altLang="ko-KR">
                <a:solidFill>
                  <a:srgbClr val="002060"/>
                </a:solidFill>
              </a:rPr>
              <a:t>– </a:t>
            </a:r>
            <a:r>
              <a:rPr lang="ko-KR" altLang="en-US">
                <a:solidFill>
                  <a:srgbClr val="002060"/>
                </a:solidFill>
              </a:rPr>
              <a:t>리플레이</a:t>
            </a:r>
            <a:r>
              <a:rPr lang="en-US" altLang="ko-KR">
                <a:solidFill>
                  <a:srgbClr val="002060"/>
                </a:solidFill>
              </a:rPr>
              <a:t>(</a:t>
            </a:r>
            <a:r>
              <a:rPr lang="ko-KR" altLang="en-US">
                <a:solidFill>
                  <a:srgbClr val="002060"/>
                </a:solidFill>
              </a:rPr>
              <a:t>회원서비스</a:t>
            </a:r>
            <a:r>
              <a:rPr lang="en-US" altLang="ko-KR">
                <a:solidFill>
                  <a:srgbClr val="002060"/>
                </a:solidFill>
              </a:rPr>
              <a:t>)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90" name="TextBox 15"/>
          <p:cNvSpPr txBox="1"/>
          <p:nvPr/>
        </p:nvSpPr>
        <p:spPr>
          <a:xfrm>
            <a:off x="826119" y="1019168"/>
            <a:ext cx="894095" cy="81725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8272411" y="2424266"/>
            <a:ext cx="2673145" cy="11838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해당 챔피언을 사용하는 유저의 성향을 확인하여 본인에게 유리하게 적용가능</a:t>
            </a:r>
            <a:endParaRPr lang="ko-KR" altLang="en-US"/>
          </a:p>
        </p:txBody>
      </p:sp>
      <p:sp>
        <p:nvSpPr>
          <p:cNvPr id="92" name=""/>
          <p:cNvSpPr txBox="1"/>
          <p:nvPr/>
        </p:nvSpPr>
        <p:spPr>
          <a:xfrm>
            <a:off x="5435395" y="4503379"/>
            <a:ext cx="2601451" cy="90491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시간대별</a:t>
            </a:r>
            <a:r>
              <a:rPr lang="en-US" altLang="ko-KR"/>
              <a:t>,</a:t>
            </a:r>
            <a:r>
              <a:rPr lang="ko-KR" altLang="en-US"/>
              <a:t> 챔피언별로 리플레이상황이 확인 가능하여 피드벡 가능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169177" y="2077841"/>
            <a:ext cx="3514256" cy="6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피클로 저장된 데이터를 불러와 </a:t>
            </a:r>
            <a:endParaRPr lang="ko-KR" altLang="en-US"/>
          </a:p>
          <a:p>
            <a:pPr>
              <a:defRPr/>
            </a:pPr>
            <a:r>
              <a:rPr lang="ko-KR" altLang="en-US"/>
              <a:t>인공지능에게 학습후 결과도출</a:t>
            </a:r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181056" y="2248831"/>
            <a:ext cx="6338455" cy="361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인공지능을 사용하는방법중 왜 프로세서빌더를 선택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26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28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29" name="그래픽 3" descr="문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36" name="화살표: 오각형 35"/>
          <p:cNvSpPr/>
          <p:nvPr/>
        </p:nvSpPr>
        <p:spPr>
          <a:xfrm>
            <a:off x="1109128" y="1802691"/>
            <a:ext cx="4703843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전적검색</a:t>
            </a: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– </a:t>
            </a:r>
            <a:r>
              <a:rPr lang="ko-KR" altLang="en-US">
                <a:solidFill>
                  <a:srgbClr val="002060"/>
                </a:solidFill>
              </a:rPr>
              <a:t>프로세서 빌드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73" name="TextBox 15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800" b="1" i="0" u="none" strike="noStrike" kern="1200" cap="none" spc="0" normalizeH="0" baseline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kumimoji="0" lang="en-US" altLang="ko-KR" sz="4800" b="1" i="0" u="none" strike="noStrike" kern="1200" cap="none" spc="0" normalizeH="0" baseline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pic>
        <p:nvPicPr>
          <p:cNvPr id="74" name="그림 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54328" y="2789392"/>
            <a:ext cx="3004591" cy="2311597"/>
          </a:xfrm>
          <a:prstGeom prst="rect">
            <a:avLst/>
          </a:prstGeom>
        </p:spPr>
      </p:pic>
      <p:pic>
        <p:nvPicPr>
          <p:cNvPr id="75" name="그림 78"/>
          <p:cNvPicPr>
            <a:picLocks noChangeAspect="1"/>
          </p:cNvPicPr>
          <p:nvPr/>
        </p:nvPicPr>
        <p:blipFill rotWithShape="1">
          <a:blip r:embed="rId5"/>
          <a:srcRect l="46060" t="3090" r="2990" b="6580"/>
          <a:stretch>
            <a:fillRect/>
          </a:stretch>
        </p:blipFill>
        <p:spPr>
          <a:xfrm>
            <a:off x="4764708" y="2794629"/>
            <a:ext cx="2806793" cy="2359193"/>
          </a:xfrm>
          <a:prstGeom prst="rect">
            <a:avLst/>
          </a:prstGeom>
        </p:spPr>
      </p:pic>
      <p:pic>
        <p:nvPicPr>
          <p:cNvPr id="76" name="그림 79"/>
          <p:cNvPicPr>
            <a:picLocks noChangeAspect="1"/>
          </p:cNvPicPr>
          <p:nvPr/>
        </p:nvPicPr>
        <p:blipFill rotWithShape="1">
          <a:blip r:embed="rId6"/>
          <a:srcRect l="50180" t="13370" r="1440" b="5980"/>
          <a:stretch>
            <a:fillRect/>
          </a:stretch>
        </p:blipFill>
        <p:spPr>
          <a:xfrm>
            <a:off x="7689512" y="2741796"/>
            <a:ext cx="2806793" cy="2359193"/>
          </a:xfrm>
          <a:prstGeom prst="rect">
            <a:avLst/>
          </a:prstGeom>
        </p:spPr>
      </p:pic>
      <p:sp>
        <p:nvSpPr>
          <p:cNvPr id="77" name="TextBox 70"/>
          <p:cNvSpPr txBox="1"/>
          <p:nvPr/>
        </p:nvSpPr>
        <p:spPr>
          <a:xfrm>
            <a:off x="826119" y="5549650"/>
            <a:ext cx="10639859" cy="36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과적합과 과소적합을 분석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K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값 조절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총 데이터량 및 컬럼종류를 변경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최적의 조건을 산출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8031" y="5581399"/>
            <a:ext cx="9408174" cy="36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rcRect l="22190"/>
          <a:stretch>
            <a:fillRect/>
          </a:stretch>
        </p:blipFill>
        <p:spPr>
          <a:xfrm>
            <a:off x="1307676" y="2407527"/>
            <a:ext cx="9576648" cy="3531917"/>
          </a:xfrm>
          <a:prstGeom prst="rect">
            <a:avLst/>
          </a:prstGeom>
        </p:spPr>
      </p:pic>
      <p:sp>
        <p:nvSpPr>
          <p:cNvPr id="25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27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6" name="화살표: 오각형 35"/>
          <p:cNvSpPr/>
          <p:nvPr/>
        </p:nvSpPr>
        <p:spPr>
          <a:xfrm>
            <a:off x="1109128" y="1802691"/>
            <a:ext cx="4703843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전적 검색 </a:t>
            </a:r>
            <a:r>
              <a:rPr lang="en-US" altLang="ko-KR">
                <a:solidFill>
                  <a:srgbClr val="002060"/>
                </a:solidFill>
              </a:rPr>
              <a:t>- </a:t>
            </a:r>
            <a:r>
              <a:rPr lang="ko-KR" altLang="en-US">
                <a:solidFill>
                  <a:srgbClr val="002060"/>
                </a:solidFill>
              </a:rPr>
              <a:t>인공지능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84" name="TextBox 15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pic>
        <p:nvPicPr>
          <p:cNvPr id="85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8031" y="5581399"/>
            <a:ext cx="9408174" cy="36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6485446" y="1845104"/>
            <a:ext cx="3870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나와 마음이 맞는 사람을 찾기위해</a:t>
            </a:r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6502" y="2480194"/>
            <a:ext cx="4770697" cy="3448555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rcRect l="30200" t="20500" r="31490" b="38190"/>
          <a:stretch>
            <a:fillRect/>
          </a:stretch>
        </p:blipFill>
        <p:spPr>
          <a:xfrm>
            <a:off x="3812048" y="2553981"/>
            <a:ext cx="2043298" cy="1395855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5"/>
          <a:srcRect l="23540" t="2020" r="24720" b="16410"/>
          <a:stretch>
            <a:fillRect/>
          </a:stretch>
        </p:blipFill>
        <p:spPr>
          <a:xfrm>
            <a:off x="7044404" y="2507007"/>
            <a:ext cx="3148916" cy="3382639"/>
          </a:xfrm>
          <a:prstGeom prst="rect">
            <a:avLst/>
          </a:prstGeom>
        </p:spPr>
      </p:pic>
      <p:sp>
        <p:nvSpPr>
          <p:cNvPr id="99" name="화살표: 오른쪽 98"/>
          <p:cNvSpPr/>
          <p:nvPr/>
        </p:nvSpPr>
        <p:spPr>
          <a:xfrm>
            <a:off x="3019331" y="3219271"/>
            <a:ext cx="551642" cy="33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1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36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37" name="그래픽 3" descr="문서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41" name="화살표: 오각형 40"/>
          <p:cNvSpPr/>
          <p:nvPr/>
        </p:nvSpPr>
        <p:spPr>
          <a:xfrm>
            <a:off x="1109128" y="1802691"/>
            <a:ext cx="4703843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매칭서비스</a:t>
            </a:r>
            <a:r>
              <a:rPr lang="en-US" altLang="ko-KR">
                <a:solidFill>
                  <a:srgbClr val="002060"/>
                </a:solidFill>
              </a:rPr>
              <a:t>- </a:t>
            </a:r>
            <a:r>
              <a:rPr lang="ko-KR" altLang="en-US">
                <a:solidFill>
                  <a:srgbClr val="002060"/>
                </a:solidFill>
              </a:rPr>
              <a:t>채팅</a:t>
            </a:r>
            <a:r>
              <a:rPr lang="en-US" altLang="ko-KR">
                <a:solidFill>
                  <a:srgbClr val="002060"/>
                </a:solidFill>
              </a:rPr>
              <a:t>(</a:t>
            </a:r>
            <a:r>
              <a:rPr lang="ko-KR" altLang="en-US">
                <a:solidFill>
                  <a:srgbClr val="002060"/>
                </a:solidFill>
              </a:rPr>
              <a:t>회원서비스</a:t>
            </a:r>
            <a:r>
              <a:rPr lang="en-US" altLang="ko-KR">
                <a:solidFill>
                  <a:srgbClr val="002060"/>
                </a:solidFill>
              </a:rPr>
              <a:t>)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105" name="TextBox 15"/>
          <p:cNvSpPr txBox="1"/>
          <p:nvPr/>
        </p:nvSpPr>
        <p:spPr>
          <a:xfrm>
            <a:off x="826119" y="1019168"/>
            <a:ext cx="894095" cy="81725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2060"/>
                </a:solidFill>
                <a:latin typeface="맑은 고딕"/>
                <a:ea typeface="새굴림"/>
              </a:rPr>
              <a:t>07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07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8031" y="5581399"/>
            <a:ext cx="9408174" cy="360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4254" y="2641709"/>
            <a:ext cx="2882509" cy="287675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23218" y="2646164"/>
            <a:ext cx="2515256" cy="282911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rcRect b="46780"/>
          <a:stretch>
            <a:fillRect/>
          </a:stretch>
        </p:blipFill>
        <p:spPr>
          <a:xfrm>
            <a:off x="6634929" y="2642609"/>
            <a:ext cx="2453170" cy="283221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839362" y="1791135"/>
            <a:ext cx="5290704" cy="362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서비스를 받는 고객의 차별을 두기 위해 구현</a:t>
            </a: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9184554" y="3653330"/>
            <a:ext cx="2068233" cy="907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결제 실패시 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트랜잭션을 통해 </a:t>
            </a:r>
            <a:endParaRPr lang="ko-KR" altLang="en-US"/>
          </a:p>
          <a:p>
            <a:pPr algn="ctr">
              <a:defRPr/>
            </a:pPr>
            <a:r>
              <a:rPr lang="en-US" altLang="ko-KR" b="1"/>
              <a:t>rollback</a:t>
            </a:r>
            <a:endParaRPr lang="en-US" altLang="ko-KR" b="1"/>
          </a:p>
        </p:txBody>
      </p:sp>
      <p:sp>
        <p:nvSpPr>
          <p:cNvPr id="27" name="직사각형 47"/>
          <p:cNvSpPr/>
          <p:nvPr/>
        </p:nvSpPr>
        <p:spPr>
          <a:xfrm>
            <a:off x="3016843" y="517836"/>
            <a:ext cx="1870117" cy="457047"/>
          </a:xfrm>
          <a:prstGeom prst="rect">
            <a:avLst/>
          </a:prstGeom>
          <a:solidFill>
            <a:srgbClr val="83a2d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dk1"/>
                </a:solidFill>
              </a:defRPr>
            </a:lvl1pPr>
          </a:lstStyle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25432" y="586428"/>
            <a:ext cx="1551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</a:endParaRPr>
          </a:p>
        </p:txBody>
      </p:sp>
      <p:sp>
        <p:nvSpPr>
          <p:cNvPr id="29" name="곱하기 기호 32"/>
          <p:cNvSpPr/>
          <p:nvPr/>
        </p:nvSpPr>
        <p:spPr>
          <a:xfrm>
            <a:off x="4501901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>
              <a:alpha val="100000"/>
            </a:srgbClr>
          </a:solidFill>
          <a:ln w="19050" cap="flat" cmpd="sng" algn="ctr">
            <a:solidFill>
              <a:srgbClr val="3660ac">
                <a:alpha val="100000"/>
              </a:srgbClr>
            </a:solidFill>
            <a:prstDash val="solid"/>
          </a:ln>
        </p:spPr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30" name="그래픽 3" descr="문서 단색으로 채워진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061553" y="545885"/>
            <a:ext cx="388350" cy="388350"/>
          </a:xfrm>
          <a:prstGeom prst="rect">
            <a:avLst/>
          </a:prstGeom>
        </p:spPr>
      </p:pic>
      <p:sp>
        <p:nvSpPr>
          <p:cNvPr id="38" name="화살표: 오각형 37"/>
          <p:cNvSpPr/>
          <p:nvPr/>
        </p:nvSpPr>
        <p:spPr>
          <a:xfrm>
            <a:off x="1109128" y="1802691"/>
            <a:ext cx="4703843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79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결제시스템</a:t>
            </a:r>
            <a:r>
              <a:rPr lang="ko-KR" altLang="en-US">
                <a:solidFill>
                  <a:srgbClr val="002060"/>
                </a:solidFill>
              </a:rPr>
              <a:t> </a:t>
            </a:r>
            <a:r>
              <a:rPr lang="en-US" altLang="ko-KR">
                <a:solidFill>
                  <a:srgbClr val="002060"/>
                </a:solidFill>
              </a:rPr>
              <a:t>- </a:t>
            </a:r>
            <a:r>
              <a:rPr lang="ko-KR" altLang="en-US">
                <a:solidFill>
                  <a:srgbClr val="002060"/>
                </a:solidFill>
              </a:rPr>
              <a:t>카카오결제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580823" y="1271002"/>
            <a:ext cx="31588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수행결과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6102" y="585242"/>
            <a:ext cx="2780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80823" y="1271002"/>
            <a:ext cx="24444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자체평가 의견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00292" y="518186"/>
            <a:ext cx="2099283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1" name="곱하기 기호 30"/>
          <p:cNvSpPr/>
          <p:nvPr/>
        </p:nvSpPr>
        <p:spPr>
          <a:xfrm>
            <a:off x="6586236" y="585405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6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9799" y="555963"/>
            <a:ext cx="388350" cy="3883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106489" y="584356"/>
            <a:ext cx="147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자체평가 의견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800" b="1" i="0" u="none" strike="noStrike" kern="1200" cap="none" spc="0" normalizeH="0" baseline="0">
                <a:solidFill>
                  <a:srgbClr val="002060"/>
                </a:solidFill>
                <a:latin typeface="맑은 고딕"/>
                <a:ea typeface="새굴림"/>
              </a:rPr>
              <a:t>08</a:t>
            </a:r>
            <a:endParaRPr kumimoji="0" lang="en-US" altLang="ko-KR" sz="4800" b="1" i="0" u="none" strike="noStrike" kern="1200" cap="none" spc="0" normalizeH="0" baseline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1214670" y="2100990"/>
            <a:ext cx="9436635" cy="3987294"/>
            <a:chOff x="1108425" y="1869191"/>
            <a:chExt cx="9436635" cy="3987294"/>
          </a:xfrm>
        </p:grpSpPr>
        <p:sp>
          <p:nvSpPr>
            <p:cNvPr id="25" name="TextBox 18"/>
            <p:cNvSpPr txBox="1"/>
            <p:nvPr/>
          </p:nvSpPr>
          <p:spPr>
            <a:xfrm>
              <a:off x="1108425" y="2449367"/>
              <a:ext cx="6266619" cy="1263174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7" name="TextBox 19"/>
            <p:cNvSpPr txBox="1"/>
            <p:nvPr/>
          </p:nvSpPr>
          <p:spPr>
            <a:xfrm>
              <a:off x="1202123" y="2893552"/>
              <a:ext cx="8918188" cy="2630947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0">
              <a:off x="4205028" y="2907992"/>
              <a:ext cx="6340030" cy="730055"/>
              <a:chOff x="3058073" y="93154"/>
              <a:chExt cx="6340030" cy="730055"/>
            </a:xfrm>
          </p:grpSpPr>
          <p:sp>
            <p:nvSpPr>
              <p:cNvPr id="56" name="사각형: 둥근 위쪽 모서리 55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7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en-US" sz="1400"/>
                  <a:t>인공지능의 정확도를 몇주간의 실험을 통해 </a:t>
                </a:r>
                <a:r>
                  <a:rPr lang="en-US" altLang="ko-KR" sz="1400"/>
                  <a:t>0.9</a:t>
                </a:r>
                <a:r>
                  <a:rPr lang="ko-KR" altLang="en-US" sz="1400"/>
                  <a:t> 를 도달</a:t>
                </a:r>
                <a:r>
                  <a:rPr lang="en-US" altLang="ko-KR" sz="1400"/>
                  <a:t>. </a:t>
                </a:r>
                <a:r>
                  <a:rPr lang="ko-KR" altLang="en-US" sz="1400"/>
                  <a:t>아쉬운점은본인이 생각한 내용을 다른 사람에게 전달할때 확실하고 명시적인 단어를 사용못한점</a:t>
                </a:r>
                <a:r>
                  <a:rPr lang="en-US" altLang="ko-KR" sz="1400"/>
                  <a:t>.</a:t>
                </a:r>
                <a:endParaRPr lang="ko-KR" altLang="en-US" sz="140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0">
              <a:off x="1699695" y="2821470"/>
              <a:ext cx="2549881" cy="912569"/>
              <a:chOff x="508193" y="1897"/>
              <a:chExt cx="2549881" cy="912569"/>
            </a:xfrm>
          </p:grpSpPr>
          <p:sp>
            <p:nvSpPr>
              <p:cNvPr id="54" name="사각형: 둥근 모서리 53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5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 kern="1200"/>
                  <a:t>2. </a:t>
                </a:r>
                <a:r>
                  <a:rPr lang="ko-KR" altLang="en-US" sz="1200" kern="1200"/>
                  <a:t>잘한부분과 아쉬운점 </a:t>
                </a:r>
                <a:endParaRPr lang="ko-KR" altLang="en-US" sz="1200" kern="1200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0">
              <a:off x="4205029" y="1955713"/>
              <a:ext cx="6340030" cy="730055"/>
              <a:chOff x="3058073" y="93154"/>
              <a:chExt cx="6340030" cy="730055"/>
            </a:xfrm>
          </p:grpSpPr>
          <p:sp>
            <p:nvSpPr>
              <p:cNvPr id="52" name="사각형: 둥근 위쪽 모서리 51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3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en-US" sz="1600"/>
                  <a:t>장기훈</a:t>
                </a:r>
                <a:r>
                  <a:rPr lang="en-US" altLang="ko-KR" sz="1600"/>
                  <a:t> :</a:t>
                </a:r>
                <a:r>
                  <a:rPr lang="ko-KR" altLang="en-US" sz="1600"/>
                  <a:t> </a:t>
                </a:r>
                <a:r>
                  <a:rPr lang="en-US" altLang="ko-KR" sz="1600"/>
                  <a:t>8</a:t>
                </a:r>
                <a:r>
                  <a:rPr lang="ko-KR" altLang="en-US" sz="1600"/>
                  <a:t>점</a:t>
                </a:r>
                <a:endParaRPr lang="ko-KR" altLang="en-US" sz="1600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0">
              <a:off x="1699696" y="1869191"/>
              <a:ext cx="2549881" cy="912569"/>
              <a:chOff x="508193" y="1897"/>
              <a:chExt cx="2549881" cy="912569"/>
            </a:xfrm>
          </p:grpSpPr>
          <p:sp>
            <p:nvSpPr>
              <p:cNvPr id="48" name="사각형: 둥근 모서리 47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9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sz="1200" kern="1200"/>
                  <a:t>1.</a:t>
                </a:r>
                <a:r>
                  <a:rPr lang="ko-KR" sz="1200" kern="1200"/>
                  <a:t> 프로젝트 결과물과 사전기획을 비교해 보고 완성도 평가</a:t>
                </a:r>
                <a:endParaRPr lang="ko-KR" sz="1200" kern="1200"/>
              </a:p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sz="1200" kern="1200"/>
                  <a:t> </a:t>
                </a:r>
                <a:r>
                  <a:rPr lang="en-US" sz="1200" kern="1200"/>
                  <a:t>(10</a:t>
                </a:r>
                <a:r>
                  <a:rPr lang="ko-KR" sz="1200" kern="1200"/>
                  <a:t>점만점</a:t>
                </a:r>
                <a:r>
                  <a:rPr lang="en-US" sz="1200" kern="1200"/>
                  <a:t>)</a:t>
                </a:r>
                <a:endParaRPr lang="ko-KR" sz="1200" kern="120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0">
              <a:off x="4205028" y="3870578"/>
              <a:ext cx="6340030" cy="730055"/>
              <a:chOff x="3058073" y="93154"/>
              <a:chExt cx="6340030" cy="730055"/>
            </a:xfrm>
          </p:grpSpPr>
          <p:sp>
            <p:nvSpPr>
              <p:cNvPr id="46" name="사각형: 둥근 위쪽 모서리 45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7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en-US" sz="1400"/>
                  <a:t>도커와 같은 프로그램을 사용하여 인공지능을 사용함에 있어 속도 개선</a:t>
                </a:r>
                <a:r>
                  <a:rPr lang="en-US" altLang="ko-KR" sz="1400"/>
                  <a:t>.</a:t>
                </a:r>
                <a:endParaRPr lang="ko-KR" altLang="en-US" sz="140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0">
              <a:off x="1699695" y="3784056"/>
              <a:ext cx="2549881" cy="912569"/>
              <a:chOff x="508193" y="1897"/>
              <a:chExt cx="2549881" cy="912569"/>
            </a:xfrm>
          </p:grpSpPr>
          <p:sp>
            <p:nvSpPr>
              <p:cNvPr id="44" name="사각형: 둥근 모서리 43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5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 kern="1200"/>
                  <a:t>3. </a:t>
                </a:r>
                <a:r>
                  <a:rPr lang="ko-KR" altLang="en-US" sz="1200" kern="1200"/>
                  <a:t>프로젝트 유지 보수 및 추후 개선점</a:t>
                </a:r>
                <a:endParaRPr lang="ko-KR" altLang="en-US" sz="1200" kern="1200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0">
              <a:off x="4205028" y="4833658"/>
              <a:ext cx="6340030" cy="912568"/>
              <a:chOff x="3058074" y="93155"/>
              <a:chExt cx="6340030" cy="912568"/>
            </a:xfrm>
          </p:grpSpPr>
          <p:sp>
            <p:nvSpPr>
              <p:cNvPr id="42" name="사각형: 둥근 위쪽 모서리 41"/>
              <p:cNvSpPr/>
              <p:nvPr/>
            </p:nvSpPr>
            <p:spPr>
              <a:xfrm rot="5400000">
                <a:off x="5771805" y="-2620576"/>
                <a:ext cx="912568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3" name="사각형: 둥근 위쪽 모서리 4"/>
              <p:cNvSpPr txBox="1"/>
              <p:nvPr/>
            </p:nvSpPr>
            <p:spPr>
              <a:xfrm>
                <a:off x="3058074" y="128793"/>
                <a:ext cx="6304392" cy="8132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en-US" sz="1400"/>
                  <a:t>비전공자로써 어려운점이 많았지만 한페이지 한페이지 완성 시켜 나가면서 하나의 기술을 익힐수 있어 프로젝트가 끝날때가 되니 초기에 구현하려고 했던 모든 페이지를 구현하지 못한게 아쉽습니다</a:t>
                </a:r>
                <a:r>
                  <a:rPr lang="en-US" altLang="ko-KR" sz="1400"/>
                  <a:t>.</a:t>
                </a:r>
                <a:endParaRPr lang="ko-KR" altLang="ko-KR" sz="1400"/>
              </a:p>
            </p:txBody>
          </p:sp>
        </p:grpSp>
        <p:sp>
          <p:nvSpPr>
            <p:cNvPr id="41" name="사각형: 둥근 모서리 40"/>
            <p:cNvSpPr/>
            <p:nvPr/>
          </p:nvSpPr>
          <p:spPr>
            <a:xfrm>
              <a:off x="1699695" y="4747135"/>
              <a:ext cx="2549881" cy="1109350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</p:grpSp>
      <p:sp>
        <p:nvSpPr>
          <p:cNvPr id="58" name="사각형: 둥근 모서리 4"/>
          <p:cNvSpPr txBox="1"/>
          <p:nvPr/>
        </p:nvSpPr>
        <p:spPr>
          <a:xfrm>
            <a:off x="1850488" y="5023482"/>
            <a:ext cx="2460785" cy="9879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45720" tIns="22860" rIns="45720" bIns="22860" anchor="ctr" anchorCtr="0">
            <a:noAutofit/>
          </a:bodyPr>
          <a:lstStyle/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kern="1200"/>
              <a:t>4. </a:t>
            </a:r>
            <a:r>
              <a:rPr lang="ko-KR" altLang="en-US" sz="1200" kern="1200"/>
              <a:t>프로젝트 수행하면서 </a:t>
            </a:r>
            <a:endParaRPr lang="ko-KR" altLang="en-US" sz="1200" kern="1200"/>
          </a:p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/>
              <a:t>느낀점과 성과</a:t>
            </a:r>
            <a:endParaRPr lang="ko-KR" altLang="en-US" sz="1200" kern="1200"/>
          </a:p>
        </p:txBody>
      </p:sp>
      <p:sp>
        <p:nvSpPr>
          <p:cNvPr id="59" name="화살표: 오각형 40"/>
          <p:cNvSpPr/>
          <p:nvPr/>
        </p:nvSpPr>
        <p:spPr>
          <a:xfrm>
            <a:off x="4154912" y="1370742"/>
            <a:ext cx="1941088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장기훈</a:t>
            </a:r>
            <a:endParaRPr lang="ko-KR" altLang="en-US" b="1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6102" y="585242"/>
            <a:ext cx="2780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80823" y="1271002"/>
            <a:ext cx="24444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자체평가 의견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00292" y="518186"/>
            <a:ext cx="2099283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1" name="곱하기 기호 30"/>
          <p:cNvSpPr/>
          <p:nvPr/>
        </p:nvSpPr>
        <p:spPr>
          <a:xfrm>
            <a:off x="6586236" y="585405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6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9799" y="555963"/>
            <a:ext cx="388350" cy="3883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106489" y="584356"/>
            <a:ext cx="147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자체평가 의견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800" b="1" i="0" u="none" strike="noStrike" kern="1200" cap="none" spc="0" normalizeH="0" baseline="0">
                <a:solidFill>
                  <a:srgbClr val="002060"/>
                </a:solidFill>
                <a:latin typeface="맑은 고딕"/>
                <a:ea typeface="새굴림"/>
              </a:rPr>
              <a:t>08</a:t>
            </a:r>
            <a:endParaRPr kumimoji="0" lang="en-US" altLang="ko-KR" sz="4800" b="1" i="0" u="none" strike="noStrike" kern="1200" cap="none" spc="0" normalizeH="0" baseline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1214670" y="2100990"/>
            <a:ext cx="9436634" cy="3987294"/>
            <a:chOff x="1108425" y="1869191"/>
            <a:chExt cx="9436634" cy="3987294"/>
          </a:xfrm>
        </p:grpSpPr>
        <p:sp>
          <p:nvSpPr>
            <p:cNvPr id="25" name="TextBox 18"/>
            <p:cNvSpPr txBox="1"/>
            <p:nvPr/>
          </p:nvSpPr>
          <p:spPr>
            <a:xfrm>
              <a:off x="1108425" y="2449367"/>
              <a:ext cx="6266619" cy="1263174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7" name="TextBox 19"/>
            <p:cNvSpPr txBox="1"/>
            <p:nvPr/>
          </p:nvSpPr>
          <p:spPr>
            <a:xfrm>
              <a:off x="1202123" y="2893552"/>
              <a:ext cx="8918188" cy="2630947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0">
              <a:off x="4205028" y="2907992"/>
              <a:ext cx="6340030" cy="730055"/>
              <a:chOff x="3058074" y="93154"/>
              <a:chExt cx="6340030" cy="730055"/>
            </a:xfrm>
          </p:grpSpPr>
          <p:sp>
            <p:nvSpPr>
              <p:cNvPr id="56" name="사각형: 둥근 위쪽 모서리 55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7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en-US" sz="1400"/>
                  <a:t>사전에 기획했던 기획안보다 더 많은 기능들을 구현하였지만 챔피언 하나하나의 상세 분석은 구현하지 못 한 점이 아쉬웠고</a:t>
                </a:r>
                <a:r>
                  <a:rPr lang="en-US" altLang="ko-KR" sz="1400"/>
                  <a:t>, </a:t>
                </a:r>
                <a:r>
                  <a:rPr lang="ko-KR" altLang="en-US" sz="1400"/>
                  <a:t>구글 차트를 사용하지 않고 직접 그래프를 만들어서 꾸몄으면 하는 아쉬움이 있었습니다</a:t>
                </a:r>
                <a:r>
                  <a:rPr lang="en-US" altLang="ko-KR" sz="1400"/>
                  <a:t>.</a:t>
                </a:r>
                <a:endParaRPr lang="en-US" altLang="ko-KR" sz="140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0">
              <a:off x="1699695" y="2821470"/>
              <a:ext cx="2549881" cy="912569"/>
              <a:chOff x="508193" y="1897"/>
              <a:chExt cx="2549881" cy="912569"/>
            </a:xfrm>
          </p:grpSpPr>
          <p:sp>
            <p:nvSpPr>
              <p:cNvPr id="54" name="사각형: 둥근 모서리 53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5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 kern="1200"/>
                  <a:t>2. </a:t>
                </a:r>
                <a:r>
                  <a:rPr lang="ko-KR" altLang="en-US" sz="1200" kern="1200"/>
                  <a:t>잘한부분과 아쉬운점 </a:t>
                </a:r>
                <a:endParaRPr lang="ko-KR" altLang="en-US" sz="1200" kern="1200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0">
              <a:off x="4205029" y="1955713"/>
              <a:ext cx="6340030" cy="730055"/>
              <a:chOff x="3058074" y="93154"/>
              <a:chExt cx="6340030" cy="730055"/>
            </a:xfrm>
          </p:grpSpPr>
          <p:sp>
            <p:nvSpPr>
              <p:cNvPr id="52" name="사각형: 둥근 위쪽 모서리 51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3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en-US" sz="1600"/>
                  <a:t>김동근 </a:t>
                </a:r>
                <a:r>
                  <a:rPr lang="en-US" altLang="ko-KR" sz="1600"/>
                  <a:t>:</a:t>
                </a:r>
                <a:r>
                  <a:rPr lang="ko-KR" altLang="en-US" sz="1600"/>
                  <a:t> </a:t>
                </a:r>
                <a:r>
                  <a:rPr lang="en-US" altLang="ko-KR" sz="1600"/>
                  <a:t>7.5</a:t>
                </a:r>
                <a:r>
                  <a:rPr lang="ko-KR" altLang="en-US" sz="1600"/>
                  <a:t>점</a:t>
                </a:r>
                <a:endParaRPr lang="ko-KR" altLang="en-US" sz="1600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0">
              <a:off x="1699696" y="1869191"/>
              <a:ext cx="2549881" cy="912569"/>
              <a:chOff x="508193" y="1897"/>
              <a:chExt cx="2549881" cy="912569"/>
            </a:xfrm>
          </p:grpSpPr>
          <p:sp>
            <p:nvSpPr>
              <p:cNvPr id="48" name="사각형: 둥근 모서리 47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9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sz="1200" kern="1200"/>
                  <a:t>1.</a:t>
                </a:r>
                <a:r>
                  <a:rPr lang="ko-KR" sz="1200" kern="1200"/>
                  <a:t> 프로젝트 결과물과 사전기획을 비교해 보고 완성도 평가</a:t>
                </a:r>
                <a:endParaRPr lang="ko-KR" sz="1200" kern="1200"/>
              </a:p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sz="1200" kern="1200"/>
                  <a:t> </a:t>
                </a:r>
                <a:r>
                  <a:rPr lang="en-US" sz="1200" kern="1200"/>
                  <a:t>(10</a:t>
                </a:r>
                <a:r>
                  <a:rPr lang="ko-KR" sz="1200" kern="1200"/>
                  <a:t>점만점</a:t>
                </a:r>
                <a:r>
                  <a:rPr lang="en-US" sz="1200" kern="1200"/>
                  <a:t>)</a:t>
                </a:r>
                <a:endParaRPr lang="ko-KR" sz="1200" kern="120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0">
              <a:off x="4205028" y="3870578"/>
              <a:ext cx="6340030" cy="730055"/>
              <a:chOff x="3058074" y="93154"/>
              <a:chExt cx="6340030" cy="730055"/>
            </a:xfrm>
          </p:grpSpPr>
          <p:sp>
            <p:nvSpPr>
              <p:cNvPr id="46" name="사각형: 둥근 위쪽 모서리 45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7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en-US" sz="1400"/>
                  <a:t>구글 차트가 아닌 직접 그래프를 만들어 시각적으로 더 뛰어난 그래프 제작</a:t>
                </a:r>
                <a:r>
                  <a:rPr lang="en-US" altLang="ko-KR" sz="1400"/>
                  <a:t>.</a:t>
                </a:r>
                <a:endParaRPr lang="ko-KR" altLang="en-US" sz="140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0">
              <a:off x="1699695" y="3784056"/>
              <a:ext cx="2549881" cy="912569"/>
              <a:chOff x="508193" y="1897"/>
              <a:chExt cx="2549881" cy="912569"/>
            </a:xfrm>
          </p:grpSpPr>
          <p:sp>
            <p:nvSpPr>
              <p:cNvPr id="44" name="사각형: 둥근 모서리 43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5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 kern="1200"/>
                  <a:t>3. </a:t>
                </a:r>
                <a:r>
                  <a:rPr lang="ko-KR" altLang="en-US" sz="1200" kern="1200"/>
                  <a:t>프로젝트 유지 보수 및 추후 개선점</a:t>
                </a:r>
                <a:endParaRPr lang="ko-KR" altLang="en-US" sz="1200" kern="1200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0">
              <a:off x="4205028" y="4833658"/>
              <a:ext cx="6340030" cy="912568"/>
              <a:chOff x="3058074" y="93155"/>
              <a:chExt cx="6340030" cy="912568"/>
            </a:xfrm>
          </p:grpSpPr>
          <p:sp>
            <p:nvSpPr>
              <p:cNvPr id="42" name="사각형: 둥근 위쪽 모서리 41"/>
              <p:cNvSpPr/>
              <p:nvPr/>
            </p:nvSpPr>
            <p:spPr>
              <a:xfrm rot="5400000">
                <a:off x="5771805" y="-2620576"/>
                <a:ext cx="912568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3" name="사각형: 둥근 위쪽 모서리 4"/>
              <p:cNvSpPr txBox="1"/>
              <p:nvPr/>
            </p:nvSpPr>
            <p:spPr>
              <a:xfrm>
                <a:off x="3058074" y="128793"/>
                <a:ext cx="6304392" cy="8132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en-US" sz="1400"/>
                  <a:t>프로젝트 초반에는 어디서부터 어떻게 만들어야 할 지 막막 했었지만 어느정도 순서를 정하고 기능들을 차근차근 구현해 나가면서 완성되어가는 페이지를 보며 프로젝트 기간이 짧게 느껴질 만큼 재미를 많이 느꼈던 거 같습니다</a:t>
                </a:r>
                <a:r>
                  <a:rPr lang="en-US" altLang="ko-KR" sz="1400"/>
                  <a:t>.</a:t>
                </a:r>
                <a:r>
                  <a:rPr lang="ko-KR" altLang="en-US" sz="1400"/>
                  <a:t> 그만큼 자체적으로 실력도 많이 향상됐다고 생각되기도 합니다</a:t>
                </a:r>
                <a:r>
                  <a:rPr lang="en-US" altLang="ko-KR" sz="1400"/>
                  <a:t>.</a:t>
                </a:r>
                <a:r>
                  <a:rPr lang="ko-KR" altLang="en-US" sz="1400"/>
                  <a:t> </a:t>
                </a:r>
                <a:endParaRPr lang="ko-KR" altLang="ko-KR" sz="1400"/>
              </a:p>
            </p:txBody>
          </p:sp>
        </p:grpSp>
        <p:sp>
          <p:nvSpPr>
            <p:cNvPr id="41" name="사각형: 둥근 모서리 40"/>
            <p:cNvSpPr/>
            <p:nvPr/>
          </p:nvSpPr>
          <p:spPr>
            <a:xfrm>
              <a:off x="1699695" y="4747135"/>
              <a:ext cx="2549881" cy="1109350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</p:grpSp>
      <p:sp>
        <p:nvSpPr>
          <p:cNvPr id="58" name="사각형: 둥근 모서리 4"/>
          <p:cNvSpPr txBox="1"/>
          <p:nvPr/>
        </p:nvSpPr>
        <p:spPr>
          <a:xfrm>
            <a:off x="1850488" y="5023482"/>
            <a:ext cx="2460785" cy="9879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45720" tIns="22860" rIns="45720" bIns="22860" anchor="ctr" anchorCtr="0">
            <a:noAutofit/>
          </a:bodyPr>
          <a:lstStyle/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kern="1200"/>
              <a:t>4. </a:t>
            </a:r>
            <a:r>
              <a:rPr lang="ko-KR" altLang="en-US" sz="1200" kern="1200"/>
              <a:t>프로젝트 수행하면서 </a:t>
            </a:r>
            <a:endParaRPr lang="ko-KR" altLang="en-US" sz="1200" kern="1200"/>
          </a:p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/>
              <a:t>느낀점과 성과</a:t>
            </a:r>
            <a:endParaRPr lang="ko-KR" altLang="en-US" sz="1200" kern="1200"/>
          </a:p>
        </p:txBody>
      </p:sp>
      <p:sp>
        <p:nvSpPr>
          <p:cNvPr id="59" name="화살표: 오각형 40"/>
          <p:cNvSpPr/>
          <p:nvPr/>
        </p:nvSpPr>
        <p:spPr>
          <a:xfrm>
            <a:off x="4154912" y="1370742"/>
            <a:ext cx="1941088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김동근</a:t>
            </a:r>
            <a:endParaRPr lang="ko-KR" altLang="en-US" b="1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341562" y="2047875"/>
            <a:ext cx="7778749" cy="347662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80823" y="1271002"/>
            <a:ext cx="23206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프로젝트개요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6119" y="1019168"/>
            <a:ext cx="894095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01</a:t>
            </a:r>
            <a:endParaRPr lang="ko-KR" altLang="en-US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19927" y="2047875"/>
            <a:ext cx="9915196" cy="396622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초보자를 위한 사이트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왜 선정하였는지</a:t>
            </a:r>
            <a:r>
              <a:rPr lang="en-US" altLang="ko-KR"/>
              <a:t>?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기존의 사이트들은 초보자보다는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기존회원의 관리 및 서비스 운영에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중심이 되어 초보자들의 접근이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용이하지 않은 문제점이 있다고 판단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51734" y="1368941"/>
            <a:ext cx="4376737" cy="1852612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554923">
            <a:off x="7454420" y="2605979"/>
            <a:ext cx="3932146" cy="2321659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049834">
            <a:off x="6770060" y="3966289"/>
            <a:ext cx="3403304" cy="1606168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151998">
            <a:off x="5224351" y="3478728"/>
            <a:ext cx="2937830" cy="2071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6102" y="585242"/>
            <a:ext cx="2780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80823" y="1271002"/>
            <a:ext cx="24444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자체평가 의견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00292" y="518186"/>
            <a:ext cx="2099283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1" name="곱하기 기호 30"/>
          <p:cNvSpPr/>
          <p:nvPr/>
        </p:nvSpPr>
        <p:spPr>
          <a:xfrm>
            <a:off x="6586236" y="585405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6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9799" y="555963"/>
            <a:ext cx="388350" cy="3883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106489" y="584356"/>
            <a:ext cx="147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자체평가 의견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800" b="1" i="0" u="none" strike="noStrike" kern="1200" cap="none" spc="0" normalizeH="0" baseline="0">
                <a:solidFill>
                  <a:srgbClr val="002060"/>
                </a:solidFill>
                <a:latin typeface="맑은 고딕"/>
                <a:ea typeface="새굴림"/>
              </a:rPr>
              <a:t>08</a:t>
            </a:r>
            <a:endParaRPr kumimoji="0" lang="en-US" altLang="ko-KR" sz="4800" b="1" i="0" u="none" strike="noStrike" kern="1200" cap="none" spc="0" normalizeH="0" baseline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1214670" y="2100990"/>
            <a:ext cx="9436635" cy="3987294"/>
            <a:chOff x="1108425" y="1869191"/>
            <a:chExt cx="9436635" cy="3987294"/>
          </a:xfrm>
        </p:grpSpPr>
        <p:sp>
          <p:nvSpPr>
            <p:cNvPr id="25" name="TextBox 18"/>
            <p:cNvSpPr txBox="1"/>
            <p:nvPr/>
          </p:nvSpPr>
          <p:spPr>
            <a:xfrm>
              <a:off x="1108425" y="2449367"/>
              <a:ext cx="6266619" cy="1263174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7" name="TextBox 19"/>
            <p:cNvSpPr txBox="1"/>
            <p:nvPr/>
          </p:nvSpPr>
          <p:spPr>
            <a:xfrm>
              <a:off x="1202123" y="2893552"/>
              <a:ext cx="8918188" cy="2630947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0">
              <a:off x="4205028" y="2907992"/>
              <a:ext cx="6340030" cy="730055"/>
              <a:chOff x="3058073" y="93154"/>
              <a:chExt cx="6340030" cy="730055"/>
            </a:xfrm>
          </p:grpSpPr>
          <p:sp>
            <p:nvSpPr>
              <p:cNvPr id="56" name="사각형: 둥근 위쪽 모서리 55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7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고객센터의 접근성을 쉽고 가독성 좋게 제작</a:t>
                </a:r>
                <a:endParaRPr kumimoji="0" lang="ko-KR" altLang="en-US" sz="1600" b="0" i="0" u="none" strike="noStrike" kern="1200" cap="none" spc="0" normalizeH="0" baseline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0">
              <a:off x="1699695" y="2821470"/>
              <a:ext cx="2549881" cy="912569"/>
              <a:chOff x="508193" y="1897"/>
              <a:chExt cx="2549881" cy="912569"/>
            </a:xfrm>
          </p:grpSpPr>
          <p:sp>
            <p:nvSpPr>
              <p:cNvPr id="54" name="사각형: 둥근 모서리 53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5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 kern="1200"/>
                  <a:t>2. </a:t>
                </a:r>
                <a:r>
                  <a:rPr lang="ko-KR" altLang="en-US" sz="1200" kern="1200"/>
                  <a:t>잘한부분과 아쉬운점 </a:t>
                </a:r>
                <a:endParaRPr lang="ko-KR" altLang="en-US" sz="1200" kern="1200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0">
              <a:off x="4205029" y="1955713"/>
              <a:ext cx="6340030" cy="730055"/>
              <a:chOff x="3058073" y="93154"/>
              <a:chExt cx="6340030" cy="730055"/>
            </a:xfrm>
          </p:grpSpPr>
          <p:sp>
            <p:nvSpPr>
              <p:cNvPr id="52" name="사각형: 둥근 위쪽 모서리 51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3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en-US" sz="1600"/>
                  <a:t>김진문 </a:t>
                </a:r>
                <a:r>
                  <a:rPr lang="en-US" altLang="ko-KR" sz="1600"/>
                  <a:t>:</a:t>
                </a:r>
                <a:r>
                  <a:rPr lang="ko-KR" altLang="en-US" sz="1600"/>
                  <a:t> </a:t>
                </a:r>
                <a:r>
                  <a:rPr lang="en-US" altLang="ko-KR" sz="1600"/>
                  <a:t>7</a:t>
                </a:r>
                <a:r>
                  <a:rPr lang="ko-KR" altLang="en-US" sz="1600"/>
                  <a:t>점</a:t>
                </a:r>
                <a:endParaRPr lang="ko-KR" altLang="en-US" sz="1600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0">
              <a:off x="1699696" y="1869191"/>
              <a:ext cx="2549881" cy="912569"/>
              <a:chOff x="508193" y="1897"/>
              <a:chExt cx="2549881" cy="912569"/>
            </a:xfrm>
          </p:grpSpPr>
          <p:sp>
            <p:nvSpPr>
              <p:cNvPr id="48" name="사각형: 둥근 모서리 47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9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sz="1200" kern="1200"/>
                  <a:t>1.</a:t>
                </a:r>
                <a:r>
                  <a:rPr lang="ko-KR" sz="1200" kern="1200"/>
                  <a:t> 프로젝트 결과물과 사전기획을 비교해 보고 완성도 평가</a:t>
                </a:r>
                <a:endParaRPr lang="ko-KR" sz="1200" kern="1200"/>
              </a:p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sz="1200" kern="1200"/>
                  <a:t> </a:t>
                </a:r>
                <a:r>
                  <a:rPr lang="en-US" sz="1200" kern="1200"/>
                  <a:t>(10</a:t>
                </a:r>
                <a:r>
                  <a:rPr lang="ko-KR" sz="1200" kern="1200"/>
                  <a:t>점만점</a:t>
                </a:r>
                <a:r>
                  <a:rPr lang="en-US" sz="1200" kern="1200"/>
                  <a:t>)</a:t>
                </a:r>
                <a:endParaRPr lang="ko-KR" sz="1200" kern="120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0">
              <a:off x="4205028" y="3870578"/>
              <a:ext cx="6340030" cy="730055"/>
              <a:chOff x="3058073" y="93154"/>
              <a:chExt cx="6340030" cy="730055"/>
            </a:xfrm>
          </p:grpSpPr>
          <p:sp>
            <p:nvSpPr>
              <p:cNvPr id="46" name="사각형: 둥근 위쪽 모서리 45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7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일정시간이 지나거나 회원탈퇴를 하면 자동적으로 삭제되게 구현해야 함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.</a:t>
                </a:r>
                <a:endParaRPr kumimoji="0" lang="ko-KR" altLang="en-US" sz="1600" b="0" i="0" u="none" strike="noStrike" kern="1200" cap="none" spc="0" normalizeH="0" baseline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0">
              <a:off x="1699695" y="3784056"/>
              <a:ext cx="2549881" cy="912569"/>
              <a:chOff x="508193" y="1897"/>
              <a:chExt cx="2549881" cy="912569"/>
            </a:xfrm>
          </p:grpSpPr>
          <p:sp>
            <p:nvSpPr>
              <p:cNvPr id="44" name="사각형: 둥근 모서리 43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5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 kern="1200"/>
                  <a:t>3. </a:t>
                </a:r>
                <a:r>
                  <a:rPr lang="ko-KR" altLang="en-US" sz="1200" kern="1200"/>
                  <a:t>프로젝트 유지 보수 및 추후 개선점</a:t>
                </a:r>
                <a:endParaRPr lang="ko-KR" altLang="en-US" sz="1200" kern="1200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0">
              <a:off x="4205028" y="4833658"/>
              <a:ext cx="6340030" cy="912568"/>
              <a:chOff x="3058074" y="93155"/>
              <a:chExt cx="6340030" cy="912568"/>
            </a:xfrm>
          </p:grpSpPr>
          <p:sp>
            <p:nvSpPr>
              <p:cNvPr id="42" name="사각형: 둥근 위쪽 모서리 41"/>
              <p:cNvSpPr/>
              <p:nvPr/>
            </p:nvSpPr>
            <p:spPr>
              <a:xfrm rot="5400000">
                <a:off x="5771805" y="-2620576"/>
                <a:ext cx="912568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3" name="사각형: 둥근 위쪽 모서리 4"/>
              <p:cNvSpPr txBox="1"/>
              <p:nvPr/>
            </p:nvSpPr>
            <p:spPr>
              <a:xfrm>
                <a:off x="3058074" y="128793"/>
                <a:ext cx="6304392" cy="8132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>
                  <a:defRPr/>
                </a:pPr>
                <a:r>
                  <a:rPr lang="ko-KR" altLang="en-US" sz="1600"/>
                  <a:t>처음으로 하는 프로젝트다 보니 어려운 점이 많았지만 조장님이 잘 이끌어 주셔서 한 페이지씩 완성 시켜 나가면서 기술을 익힐 수 있었고 생각했던 부분들을 구현하지 못해 많이 아쉽습니다</a:t>
                </a:r>
                <a:r>
                  <a:rPr lang="en-US" altLang="ko-KR" sz="1600"/>
                  <a:t>.</a:t>
                </a:r>
                <a:endParaRPr lang="ko-KR" altLang="ko-KR" sz="1600"/>
              </a:p>
            </p:txBody>
          </p:sp>
        </p:grpSp>
        <p:sp>
          <p:nvSpPr>
            <p:cNvPr id="41" name="사각형: 둥근 모서리 40"/>
            <p:cNvSpPr/>
            <p:nvPr/>
          </p:nvSpPr>
          <p:spPr>
            <a:xfrm>
              <a:off x="1699695" y="4747135"/>
              <a:ext cx="2549881" cy="1109350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</p:grpSp>
      <p:sp>
        <p:nvSpPr>
          <p:cNvPr id="58" name="사각형: 둥근 모서리 4"/>
          <p:cNvSpPr txBox="1"/>
          <p:nvPr/>
        </p:nvSpPr>
        <p:spPr>
          <a:xfrm>
            <a:off x="1850488" y="5023482"/>
            <a:ext cx="2460785" cy="9879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45720" tIns="22860" rIns="45720" bIns="22860" anchor="ctr" anchorCtr="0">
            <a:noAutofit/>
          </a:bodyPr>
          <a:lstStyle/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kern="1200"/>
              <a:t>4. </a:t>
            </a:r>
            <a:r>
              <a:rPr lang="ko-KR" altLang="en-US" sz="1200" kern="1200"/>
              <a:t>프로젝트 수행하면서 </a:t>
            </a:r>
            <a:endParaRPr lang="ko-KR" altLang="en-US" sz="1200" kern="1200"/>
          </a:p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/>
              <a:t>느낀점과 성과</a:t>
            </a:r>
            <a:endParaRPr lang="ko-KR" altLang="en-US" sz="1200" kern="1200"/>
          </a:p>
        </p:txBody>
      </p:sp>
      <p:sp>
        <p:nvSpPr>
          <p:cNvPr id="59" name="화살표: 오각형 40"/>
          <p:cNvSpPr/>
          <p:nvPr/>
        </p:nvSpPr>
        <p:spPr>
          <a:xfrm>
            <a:off x="4154912" y="1370742"/>
            <a:ext cx="1941088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김진문</a:t>
            </a:r>
            <a:endParaRPr lang="ko-KR" altLang="en-US" b="1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6102" y="585242"/>
            <a:ext cx="2780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80823" y="1271002"/>
            <a:ext cx="24444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자체평가 의견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00292" y="518186"/>
            <a:ext cx="2099283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1" name="곱하기 기호 30"/>
          <p:cNvSpPr/>
          <p:nvPr/>
        </p:nvSpPr>
        <p:spPr>
          <a:xfrm>
            <a:off x="6586236" y="585405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6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9799" y="555963"/>
            <a:ext cx="388350" cy="3883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106489" y="584356"/>
            <a:ext cx="147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자체평가 의견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800" b="1" i="0" u="none" strike="noStrike" kern="1200" cap="none" spc="0" normalizeH="0" baseline="0">
                <a:solidFill>
                  <a:srgbClr val="002060"/>
                </a:solidFill>
                <a:latin typeface="맑은 고딕"/>
                <a:ea typeface="새굴림"/>
              </a:rPr>
              <a:t>08</a:t>
            </a:r>
            <a:endParaRPr kumimoji="0" lang="en-US" altLang="ko-KR" sz="4800" b="1" i="0" u="none" strike="noStrike" kern="1200" cap="none" spc="0" normalizeH="0" baseline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1214670" y="2100990"/>
            <a:ext cx="9436635" cy="3987294"/>
            <a:chOff x="1108425" y="1869191"/>
            <a:chExt cx="9436635" cy="3987294"/>
          </a:xfrm>
        </p:grpSpPr>
        <p:sp>
          <p:nvSpPr>
            <p:cNvPr id="25" name="TextBox 18"/>
            <p:cNvSpPr txBox="1"/>
            <p:nvPr/>
          </p:nvSpPr>
          <p:spPr>
            <a:xfrm>
              <a:off x="1108425" y="2449367"/>
              <a:ext cx="6266619" cy="1263174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7" name="TextBox 19"/>
            <p:cNvSpPr txBox="1"/>
            <p:nvPr/>
          </p:nvSpPr>
          <p:spPr>
            <a:xfrm>
              <a:off x="1202123" y="2893552"/>
              <a:ext cx="8918188" cy="2630947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0">
              <a:off x="4205028" y="2907992"/>
              <a:ext cx="6340030" cy="730055"/>
              <a:chOff x="3058073" y="93154"/>
              <a:chExt cx="6340030" cy="730055"/>
            </a:xfrm>
          </p:grpSpPr>
          <p:sp>
            <p:nvSpPr>
              <p:cNvPr id="56" name="사각형: 둥근 위쪽 모서리 55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7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en-US" sz="1600"/>
                  <a:t>실시간 데이터를 빠르게 전달함과 블락을 최소화 하기위해 </a:t>
                </a:r>
                <a:r>
                  <a:rPr lang="en-US" altLang="ko-KR" sz="1600"/>
                  <a:t>DB</a:t>
                </a:r>
                <a:r>
                  <a:rPr lang="ko-KR" altLang="en-US" sz="1600"/>
                  <a:t>적극 활용함</a:t>
                </a:r>
                <a:r>
                  <a:rPr lang="en-US" altLang="ko-KR" sz="1600"/>
                  <a:t>. </a:t>
                </a:r>
                <a:r>
                  <a:rPr lang="ko-KR" altLang="en-US" sz="1600"/>
                  <a:t>아쉬운 점 웹페이지 디자인적인 부분이 미흡</a:t>
                </a:r>
                <a:r>
                  <a:rPr lang="en-US" altLang="ko-KR" sz="1600"/>
                  <a:t>.</a:t>
                </a:r>
                <a:endParaRPr lang="ko-KR" altLang="en-US" sz="160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0">
              <a:off x="1699695" y="2821470"/>
              <a:ext cx="2549881" cy="912569"/>
              <a:chOff x="508193" y="1897"/>
              <a:chExt cx="2549881" cy="912569"/>
            </a:xfrm>
          </p:grpSpPr>
          <p:sp>
            <p:nvSpPr>
              <p:cNvPr id="54" name="사각형: 둥근 모서리 53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5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 kern="1200"/>
                  <a:t>2. </a:t>
                </a:r>
                <a:r>
                  <a:rPr lang="ko-KR" altLang="en-US" sz="1200" kern="1200"/>
                  <a:t>잘한부분과 아쉬운점 </a:t>
                </a:r>
                <a:endParaRPr lang="ko-KR" altLang="en-US" sz="1200" kern="1200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0">
              <a:off x="4205029" y="1955713"/>
              <a:ext cx="6340030" cy="730055"/>
              <a:chOff x="3058073" y="93154"/>
              <a:chExt cx="6340030" cy="730055"/>
            </a:xfrm>
          </p:grpSpPr>
          <p:sp>
            <p:nvSpPr>
              <p:cNvPr id="52" name="사각형: 둥근 위쪽 모서리 51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3" name="사각형: 둥근 위쪽 모서리 4"/>
              <p:cNvSpPr txBox="1"/>
              <p:nvPr/>
            </p:nvSpPr>
            <p:spPr>
              <a:xfrm>
                <a:off x="3058074" y="138317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marL="0" lvl="1" algn="l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defRPr/>
                </a:pPr>
                <a:r>
                  <a:rPr lang="ko-KR" altLang="en-US" sz="1600" kern="1200"/>
                  <a:t>송태민 </a:t>
                </a:r>
                <a:r>
                  <a:rPr lang="en-US" altLang="ko-KR" sz="1600" kern="1200"/>
                  <a:t>:</a:t>
                </a:r>
                <a:r>
                  <a:rPr lang="ko-KR" altLang="en-US" sz="1600" kern="1200"/>
                  <a:t> </a:t>
                </a:r>
                <a:r>
                  <a:rPr lang="en-US" altLang="ko-KR" sz="1600" kern="1200"/>
                  <a:t>7</a:t>
                </a:r>
                <a:r>
                  <a:rPr lang="ko-KR" altLang="en-US" sz="1600" kern="1200"/>
                  <a:t>점</a:t>
                </a:r>
                <a:endParaRPr lang="ko-KR" altLang="en-US" sz="1600" kern="1200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0">
              <a:off x="1699696" y="1869191"/>
              <a:ext cx="2549881" cy="912569"/>
              <a:chOff x="508193" y="1897"/>
              <a:chExt cx="2549881" cy="912569"/>
            </a:xfrm>
          </p:grpSpPr>
          <p:sp>
            <p:nvSpPr>
              <p:cNvPr id="48" name="사각형: 둥근 모서리 47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9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sz="1200" kern="1200"/>
                  <a:t>1.</a:t>
                </a:r>
                <a:r>
                  <a:rPr lang="ko-KR" sz="1200" kern="1200"/>
                  <a:t> 프로젝트 결과물과 사전기획을 비교해 보고 완성도 평가</a:t>
                </a:r>
                <a:endParaRPr lang="ko-KR" sz="1200" kern="1200"/>
              </a:p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sz="1200" kern="1200"/>
                  <a:t> </a:t>
                </a:r>
                <a:r>
                  <a:rPr lang="en-US" sz="1200" kern="1200"/>
                  <a:t>(10</a:t>
                </a:r>
                <a:r>
                  <a:rPr lang="ko-KR" sz="1200" kern="1200"/>
                  <a:t>점만점</a:t>
                </a:r>
                <a:r>
                  <a:rPr lang="en-US" sz="1200" kern="1200"/>
                  <a:t>)</a:t>
                </a:r>
                <a:endParaRPr lang="ko-KR" sz="1200" kern="120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0">
              <a:off x="4205028" y="3870578"/>
              <a:ext cx="6340030" cy="730055"/>
              <a:chOff x="3058073" y="93154"/>
              <a:chExt cx="6340030" cy="730055"/>
            </a:xfrm>
          </p:grpSpPr>
          <p:sp>
            <p:nvSpPr>
              <p:cNvPr id="46" name="사각형: 둥근 위쪽 모서리 45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7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en-US" sz="1600"/>
                  <a:t>좀 더 시각화 된 느낌을 위하여 그래프 적극활용 및 속도 개선</a:t>
                </a:r>
                <a:r>
                  <a:rPr lang="en-US" altLang="ko-KR" sz="1600"/>
                  <a:t>.</a:t>
                </a:r>
                <a:endParaRPr lang="ko-KR" altLang="ko-KR" sz="160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0">
              <a:off x="1699695" y="3784056"/>
              <a:ext cx="2549881" cy="912569"/>
              <a:chOff x="508193" y="1897"/>
              <a:chExt cx="2549881" cy="912569"/>
            </a:xfrm>
          </p:grpSpPr>
          <p:sp>
            <p:nvSpPr>
              <p:cNvPr id="44" name="사각형: 둥근 모서리 43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5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 kern="1200"/>
                  <a:t>3. </a:t>
                </a:r>
                <a:r>
                  <a:rPr lang="ko-KR" altLang="en-US" sz="1200" kern="1200"/>
                  <a:t>프로젝트 유지 보수 및 추후 개선점</a:t>
                </a:r>
                <a:endParaRPr lang="ko-KR" altLang="en-US" sz="1200" kern="1200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0">
              <a:off x="4205028" y="4833658"/>
              <a:ext cx="6340030" cy="912568"/>
              <a:chOff x="3058074" y="93155"/>
              <a:chExt cx="6340030" cy="912568"/>
            </a:xfrm>
          </p:grpSpPr>
          <p:sp>
            <p:nvSpPr>
              <p:cNvPr id="42" name="사각형: 둥근 위쪽 모서리 41"/>
              <p:cNvSpPr/>
              <p:nvPr/>
            </p:nvSpPr>
            <p:spPr>
              <a:xfrm rot="5400000">
                <a:off x="5771805" y="-2620576"/>
                <a:ext cx="912568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3" name="사각형: 둥근 위쪽 모서리 4"/>
              <p:cNvSpPr txBox="1"/>
              <p:nvPr/>
            </p:nvSpPr>
            <p:spPr>
              <a:xfrm>
                <a:off x="3058074" y="128793"/>
                <a:ext cx="6304392" cy="8132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>
                  <a:defRPr/>
                </a:pPr>
                <a:r>
                  <a:rPr lang="ko-KR" altLang="en-US" sz="1400"/>
                  <a:t>스프링 구조에 대하여 깨달음이 조금 늦어 기간에 비해 완성도가 낮은 </a:t>
                </a:r>
                <a:r>
                  <a:rPr lang="en-US" altLang="ko-KR" sz="1400"/>
                  <a:t>css</a:t>
                </a:r>
                <a:r>
                  <a:rPr lang="ko-KR" altLang="en-US" sz="1400"/>
                  <a:t> 실력을 보여주어 아쉬웠습니다</a:t>
                </a:r>
                <a:r>
                  <a:rPr lang="en-US" altLang="ko-KR" sz="1400"/>
                  <a:t>.</a:t>
                </a:r>
                <a:r>
                  <a:rPr lang="ko-KR" altLang="en-US" sz="1400"/>
                  <a:t> 하지만 초기에 구현하려고 했던 기능들은 모두 구현 하였고 깨달음이 늦었던 것에 비하여</a:t>
                </a:r>
                <a:r>
                  <a:rPr lang="en-US" altLang="ko-KR" sz="1400"/>
                  <a:t> </a:t>
                </a:r>
                <a:r>
                  <a:rPr lang="ko-KR" altLang="en-US" sz="1400"/>
                  <a:t>짧은 시간안에 많은 것을 배웠습니다</a:t>
                </a:r>
                <a:r>
                  <a:rPr lang="en-US" altLang="ko-KR" sz="1400"/>
                  <a:t>.</a:t>
                </a:r>
                <a:endParaRPr lang="ko-KR" altLang="ko-KR" sz="1400"/>
              </a:p>
            </p:txBody>
          </p:sp>
        </p:grpSp>
        <p:sp>
          <p:nvSpPr>
            <p:cNvPr id="41" name="사각형: 둥근 모서리 40"/>
            <p:cNvSpPr/>
            <p:nvPr/>
          </p:nvSpPr>
          <p:spPr>
            <a:xfrm>
              <a:off x="1699695" y="4747135"/>
              <a:ext cx="2549881" cy="1109350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</p:grpSp>
      <p:sp>
        <p:nvSpPr>
          <p:cNvPr id="58" name="사각형: 둥근 모서리 4"/>
          <p:cNvSpPr txBox="1"/>
          <p:nvPr/>
        </p:nvSpPr>
        <p:spPr>
          <a:xfrm>
            <a:off x="1850488" y="5023482"/>
            <a:ext cx="2460785" cy="9879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45720" tIns="22860" rIns="45720" bIns="22860" anchor="ctr" anchorCtr="0">
            <a:noAutofit/>
          </a:bodyPr>
          <a:lstStyle/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kern="1200"/>
              <a:t>4. </a:t>
            </a:r>
            <a:r>
              <a:rPr lang="ko-KR" altLang="en-US" sz="1200" kern="1200"/>
              <a:t>프로젝트 수행하면서 </a:t>
            </a:r>
            <a:endParaRPr lang="ko-KR" altLang="en-US" sz="1200" kern="1200"/>
          </a:p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/>
              <a:t>느낀점과 성과</a:t>
            </a:r>
            <a:endParaRPr lang="ko-KR" altLang="en-US" sz="1200" kern="1200"/>
          </a:p>
        </p:txBody>
      </p:sp>
      <p:sp>
        <p:nvSpPr>
          <p:cNvPr id="59" name="화살표: 오각형 40"/>
          <p:cNvSpPr/>
          <p:nvPr/>
        </p:nvSpPr>
        <p:spPr>
          <a:xfrm>
            <a:off x="4154912" y="1370742"/>
            <a:ext cx="1941088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송태민</a:t>
            </a:r>
            <a:endParaRPr lang="ko-KR" altLang="en-US" b="1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6102" y="585242"/>
            <a:ext cx="2780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80823" y="1271002"/>
            <a:ext cx="24444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자체평가 의견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00292" y="518186"/>
            <a:ext cx="2099283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1" name="곱하기 기호 30"/>
          <p:cNvSpPr/>
          <p:nvPr/>
        </p:nvSpPr>
        <p:spPr>
          <a:xfrm>
            <a:off x="6586236" y="585405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6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9799" y="555963"/>
            <a:ext cx="388350" cy="3883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106489" y="584356"/>
            <a:ext cx="147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자체평가 의견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800" b="1" i="0" u="none" strike="noStrike" kern="1200" cap="none" spc="0" normalizeH="0" baseline="0">
                <a:solidFill>
                  <a:srgbClr val="002060"/>
                </a:solidFill>
                <a:latin typeface="맑은 고딕"/>
                <a:ea typeface="새굴림"/>
              </a:rPr>
              <a:t>08</a:t>
            </a:r>
            <a:endParaRPr kumimoji="0" lang="en-US" altLang="ko-KR" sz="4800" b="1" i="0" u="none" strike="noStrike" kern="1200" cap="none" spc="0" normalizeH="0" baseline="0">
              <a:solidFill>
                <a:srgbClr val="002060"/>
              </a:solidFill>
              <a:latin typeface="맑은 고딕"/>
              <a:ea typeface="새굴림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1202123" y="2893552"/>
            <a:ext cx="8918188" cy="2630947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1214670" y="2100990"/>
            <a:ext cx="9436634" cy="3987294"/>
            <a:chOff x="1108425" y="1869191"/>
            <a:chExt cx="9436634" cy="3987294"/>
          </a:xfrm>
        </p:grpSpPr>
        <p:sp>
          <p:nvSpPr>
            <p:cNvPr id="25" name="TextBox 18"/>
            <p:cNvSpPr txBox="1"/>
            <p:nvPr/>
          </p:nvSpPr>
          <p:spPr>
            <a:xfrm>
              <a:off x="1108425" y="2449367"/>
              <a:ext cx="6266619" cy="1263174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7" name="TextBox 19"/>
            <p:cNvSpPr txBox="1"/>
            <p:nvPr/>
          </p:nvSpPr>
          <p:spPr>
            <a:xfrm>
              <a:off x="1202123" y="2893552"/>
              <a:ext cx="8918188" cy="2630947"/>
            </a:xfrm>
            <a:prstGeom prst="rect">
              <a:avLst/>
            </a:prstGeom>
          </p:spPr>
          <p:txBody>
            <a:bodyPr wrap="square"/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0">
              <a:off x="4205028" y="2907992"/>
              <a:ext cx="6340030" cy="730055"/>
              <a:chOff x="3058074" y="93154"/>
              <a:chExt cx="6340030" cy="730055"/>
            </a:xfrm>
          </p:grpSpPr>
          <p:sp>
            <p:nvSpPr>
              <p:cNvPr id="56" name="사각형: 둥근 위쪽 모서리 55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7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ko-KR" sz="1600"/>
                  <a:t>페이지를 깔끔하게 구현해서 </a:t>
                </a:r>
                <a:r>
                  <a:rPr lang="ko-KR" altLang="en-US" sz="1600"/>
                  <a:t>만족했고 아쉬운 점은 데</a:t>
                </a:r>
                <a:r>
                  <a:rPr lang="ko-KR" altLang="ko-KR" sz="1600"/>
                  <a:t>이터량이 생각보다 적어 초반 기획과 다르게 구현하지 못한</a:t>
                </a:r>
                <a:r>
                  <a:rPr lang="en-US" altLang="ko-KR" sz="1600"/>
                  <a:t> </a:t>
                </a:r>
                <a:r>
                  <a:rPr lang="ko-KR" altLang="en-US" sz="1600"/>
                  <a:t>점입니다</a:t>
                </a:r>
                <a:r>
                  <a:rPr lang="en-US" altLang="ko-KR" sz="1600"/>
                  <a:t>.</a:t>
                </a:r>
                <a:endParaRPr lang="ko-KR" altLang="en-US" sz="160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0">
              <a:off x="1699695" y="2821470"/>
              <a:ext cx="2549881" cy="912569"/>
              <a:chOff x="508193" y="1897"/>
              <a:chExt cx="2549881" cy="912569"/>
            </a:xfrm>
          </p:grpSpPr>
          <p:sp>
            <p:nvSpPr>
              <p:cNvPr id="54" name="사각형: 둥근 모서리 53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5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 kern="1200"/>
                  <a:t>2. </a:t>
                </a:r>
                <a:r>
                  <a:rPr lang="ko-KR" altLang="en-US" sz="1200" kern="1200"/>
                  <a:t>잘한부분과 아쉬운점 </a:t>
                </a:r>
                <a:endParaRPr lang="ko-KR" altLang="en-US" sz="1200" kern="1200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0">
              <a:off x="4205029" y="1955713"/>
              <a:ext cx="6340030" cy="730055"/>
              <a:chOff x="3058074" y="93154"/>
              <a:chExt cx="6340030" cy="730055"/>
            </a:xfrm>
          </p:grpSpPr>
          <p:sp>
            <p:nvSpPr>
              <p:cNvPr id="52" name="사각형: 둥근 위쪽 모서리 51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3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ko-KR" sz="1600"/>
                  <a:t>정혜린</a:t>
                </a:r>
                <a:r>
                  <a:rPr lang="en-US" altLang="ko-KR" sz="1600"/>
                  <a:t> :</a:t>
                </a:r>
                <a:r>
                  <a:rPr lang="ko-KR" altLang="en-US" sz="1600"/>
                  <a:t> </a:t>
                </a:r>
                <a:r>
                  <a:rPr lang="en-US" altLang="ko-KR" sz="1600"/>
                  <a:t>7</a:t>
                </a:r>
                <a:r>
                  <a:rPr lang="ko-KR" altLang="en-US" sz="1600"/>
                  <a:t>점</a:t>
                </a:r>
                <a:endParaRPr lang="ko-KR" altLang="en-US" sz="1600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0">
              <a:off x="1699696" y="1869191"/>
              <a:ext cx="2549881" cy="912569"/>
              <a:chOff x="508193" y="1897"/>
              <a:chExt cx="2549881" cy="912569"/>
            </a:xfrm>
          </p:grpSpPr>
          <p:sp>
            <p:nvSpPr>
              <p:cNvPr id="48" name="사각형: 둥근 모서리 47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9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sz="1200" kern="1200"/>
                  <a:t>1.</a:t>
                </a:r>
                <a:r>
                  <a:rPr lang="ko-KR" sz="1200" kern="1200"/>
                  <a:t> 프로젝트 결과물과 사전기획을 비교해 보고 완성도 평가</a:t>
                </a:r>
                <a:endParaRPr lang="ko-KR" sz="1200" kern="1200"/>
              </a:p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sz="1200" kern="1200"/>
                  <a:t> </a:t>
                </a:r>
                <a:r>
                  <a:rPr lang="en-US" sz="1200" kern="1200"/>
                  <a:t>(10</a:t>
                </a:r>
                <a:r>
                  <a:rPr lang="ko-KR" sz="1200" kern="1200"/>
                  <a:t>점만점</a:t>
                </a:r>
                <a:r>
                  <a:rPr lang="en-US" sz="1200" kern="1200"/>
                  <a:t>)</a:t>
                </a:r>
                <a:endParaRPr lang="ko-KR" sz="1200" kern="120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0">
              <a:off x="4205028" y="3870578"/>
              <a:ext cx="6340030" cy="730055"/>
              <a:chOff x="3058074" y="93154"/>
              <a:chExt cx="6340030" cy="730055"/>
            </a:xfrm>
          </p:grpSpPr>
          <p:sp>
            <p:nvSpPr>
              <p:cNvPr id="46" name="사각형: 둥근 위쪽 모서리 45"/>
              <p:cNvSpPr/>
              <p:nvPr/>
            </p:nvSpPr>
            <p:spPr>
              <a:xfrm rot="5400000">
                <a:off x="5863061" y="-2711833"/>
                <a:ext cx="730055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7" name="사각형: 둥근 위쪽 모서리 4"/>
              <p:cNvSpPr txBox="1"/>
              <p:nvPr/>
            </p:nvSpPr>
            <p:spPr>
              <a:xfrm>
                <a:off x="3058074" y="128792"/>
                <a:ext cx="6304392" cy="658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 latinLnBrk="1">
                  <a:defRPr/>
                </a:pPr>
                <a:r>
                  <a:rPr lang="ko-KR" altLang="ko-KR" sz="1600"/>
                  <a:t>챔피언 업데이트버튼 클릭 시 업데이트 속도 개선</a:t>
                </a:r>
                <a:r>
                  <a:rPr lang="en-US" altLang="ko-KR" sz="1600"/>
                  <a:t>, </a:t>
                </a:r>
                <a:r>
                  <a:rPr lang="ko-KR" altLang="ko-KR" sz="1600"/>
                  <a:t>더 많은 데이터를 저장해 카운터 챔피언</a:t>
                </a:r>
                <a:r>
                  <a:rPr lang="en-US" altLang="ko-KR" sz="1600"/>
                  <a:t> </a:t>
                </a:r>
                <a:r>
                  <a:rPr lang="ko-KR" altLang="ko-KR" sz="1600"/>
                  <a:t>등 추가적으로 구현</a:t>
                </a:r>
                <a:r>
                  <a:rPr lang="en-US" altLang="ko-KR" sz="1600"/>
                  <a:t>.</a:t>
                </a:r>
                <a:endParaRPr lang="ko-KR" altLang="ko-KR" sz="160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0">
              <a:off x="1699695" y="3784056"/>
              <a:ext cx="2549881" cy="912569"/>
              <a:chOff x="508193" y="1897"/>
              <a:chExt cx="2549881" cy="912569"/>
            </a:xfrm>
          </p:grpSpPr>
          <p:sp>
            <p:nvSpPr>
              <p:cNvPr id="44" name="사각형: 둥근 모서리 43"/>
              <p:cNvSpPr/>
              <p:nvPr/>
            </p:nvSpPr>
            <p:spPr>
              <a:xfrm>
                <a:off x="508193" y="1897"/>
                <a:ext cx="2549881" cy="912569"/>
              </a:xfrm>
              <a:prstGeom prst="roundRect">
                <a:avLst>
                  <a:gd name="adj" fmla="val 1666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5" name="사각형: 둥근 모서리 4"/>
              <p:cNvSpPr txBox="1"/>
              <p:nvPr/>
            </p:nvSpPr>
            <p:spPr>
              <a:xfrm>
                <a:off x="552741" y="46445"/>
                <a:ext cx="2460785" cy="8234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45720" tIns="22860" rIns="45720" bIns="22860" anchor="ctr" anchorCtr="0">
                <a:noAutofit/>
              </a:bodyPr>
              <a:lstStyle/>
              <a:p>
                <a:pPr marL="0" lvl="0" indent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 kern="1200"/>
                  <a:t>3. </a:t>
                </a:r>
                <a:r>
                  <a:rPr lang="ko-KR" altLang="en-US" sz="1200" kern="1200"/>
                  <a:t>프로젝트 유지 보수 및 추후 개선점</a:t>
                </a:r>
                <a:endParaRPr lang="ko-KR" altLang="en-US" sz="1200" kern="1200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0">
              <a:off x="4205028" y="4833658"/>
              <a:ext cx="6340030" cy="912568"/>
              <a:chOff x="3058074" y="93155"/>
              <a:chExt cx="6340030" cy="912568"/>
            </a:xfrm>
          </p:grpSpPr>
          <p:sp>
            <p:nvSpPr>
              <p:cNvPr id="42" name="사각형: 둥근 위쪽 모서리 41"/>
              <p:cNvSpPr/>
              <p:nvPr/>
            </p:nvSpPr>
            <p:spPr>
              <a:xfrm rot="5400000">
                <a:off x="5771805" y="-2620576"/>
                <a:ext cx="912568" cy="6340030"/>
              </a:xfrm>
              <a:prstGeom prst="round2SameRect">
                <a:avLst>
                  <a:gd name="adj1" fmla="val 16667"/>
                  <a:gd name="adj2" fmla="val 0"/>
                </a:avLst>
              </a:prstGeom>
            </p:spPr>
            <p:style>
              <a:lnRef idx="2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3" name="사각형: 둥근 위쪽 모서리 4"/>
              <p:cNvSpPr txBox="1"/>
              <p:nvPr/>
            </p:nvSpPr>
            <p:spPr>
              <a:xfrm>
                <a:off x="3058074" y="128793"/>
                <a:ext cx="6304392" cy="8132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247650" tIns="123825" rIns="247650" bIns="123825" anchor="ctr" anchorCtr="0">
                <a:noAutofit/>
              </a:bodyPr>
              <a:lstStyle/>
              <a:p>
                <a:pPr lvl="0">
                  <a:defRPr/>
                </a:pPr>
                <a:r>
                  <a:rPr lang="en-US" altLang="ko-KR" sz="1400"/>
                  <a:t>LoL</a:t>
                </a:r>
                <a:r>
                  <a:rPr lang="ko-KR" altLang="ko-KR" sz="1400"/>
                  <a:t>에 관해서 아는 것이 없었고 또 비전공자라 프로젝트 초반에 어려움을 겪었지만 꾸준히 노력해서 하나의 페이지를 만들었다는 점에서 뿌듯했습니다</a:t>
                </a:r>
                <a:r>
                  <a:rPr lang="en-US" altLang="ko-KR" sz="1400"/>
                  <a:t>.</a:t>
                </a:r>
                <a:endParaRPr lang="ko-KR" altLang="ko-KR" sz="1400"/>
              </a:p>
            </p:txBody>
          </p:sp>
        </p:grpSp>
        <p:sp>
          <p:nvSpPr>
            <p:cNvPr id="41" name="사각형: 둥근 모서리 40"/>
            <p:cNvSpPr/>
            <p:nvPr/>
          </p:nvSpPr>
          <p:spPr>
            <a:xfrm>
              <a:off x="1699695" y="4747135"/>
              <a:ext cx="2549881" cy="1109350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</p:grpSp>
      <p:sp>
        <p:nvSpPr>
          <p:cNvPr id="58" name="사각형: 둥근 모서리 4"/>
          <p:cNvSpPr txBox="1"/>
          <p:nvPr/>
        </p:nvSpPr>
        <p:spPr>
          <a:xfrm>
            <a:off x="1850488" y="5023482"/>
            <a:ext cx="2460785" cy="9879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45720" tIns="22860" rIns="45720" bIns="22860" anchor="ctr" anchorCtr="0">
            <a:noAutofit/>
          </a:bodyPr>
          <a:lstStyle/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kern="1200"/>
              <a:t>4. </a:t>
            </a:r>
            <a:r>
              <a:rPr lang="ko-KR" altLang="en-US" sz="1200" kern="1200"/>
              <a:t>프로젝트 수행하면서 </a:t>
            </a:r>
            <a:endParaRPr lang="ko-KR" altLang="en-US" sz="1200" kern="1200"/>
          </a:p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/>
              <a:t>느낀점과 성과</a:t>
            </a:r>
            <a:endParaRPr lang="ko-KR" altLang="en-US" sz="1200" kern="1200"/>
          </a:p>
        </p:txBody>
      </p:sp>
      <p:sp>
        <p:nvSpPr>
          <p:cNvPr id="59" name="화살표: 오각형 40"/>
          <p:cNvSpPr/>
          <p:nvPr/>
        </p:nvSpPr>
        <p:spPr>
          <a:xfrm>
            <a:off x="4154912" y="1370742"/>
            <a:ext cx="1941088" cy="375046"/>
          </a:xfrm>
          <a:prstGeom prst="homePlate">
            <a:avLst>
              <a:gd name="adj" fmla="val 50000"/>
            </a:avLst>
          </a:prstGeom>
          <a:gradFill flip="none" rotWithShape="1">
            <a:gsLst>
              <a:gs pos="100000">
                <a:srgbClr val="a1c6e7">
                  <a:alpha val="100000"/>
                </a:srgbClr>
              </a:gs>
              <a:gs pos="100000">
                <a:schemeClr val="accent5">
                  <a:lumMod val="45000"/>
                  <a:lumOff val="55000"/>
                  <a:alpha val="100000"/>
                </a:schemeClr>
              </a:gs>
              <a:gs pos="0">
                <a:schemeClr val="accent5">
                  <a:lumMod val="30000"/>
                  <a:lumOff val="70000"/>
                  <a:alpha val="100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50800" dist="38100" dir="8100000" algn="tr" rotWithShape="0">
              <a:srgbClr val="a1c6e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b="1">
                <a:solidFill>
                  <a:srgbClr val="002060"/>
                </a:solidFill>
              </a:rPr>
              <a:t>정혜린</a:t>
            </a:r>
            <a:endParaRPr lang="ko-KR" altLang="en-US" b="1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88545" y="518186"/>
            <a:ext cx="2251616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6102" y="585242"/>
            <a:ext cx="2780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 결과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32" name="곱하기 기호 31"/>
          <p:cNvSpPr/>
          <p:nvPr/>
        </p:nvSpPr>
        <p:spPr>
          <a:xfrm>
            <a:off x="8767089" y="585405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88052" y="555963"/>
            <a:ext cx="388350" cy="3883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94743" y="584357"/>
            <a:ext cx="1684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초기 기획 비교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80823" y="1271002"/>
            <a:ext cx="25682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초기 기획 비교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6119" y="1019168"/>
            <a:ext cx="894095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09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689650" y="2381705"/>
            <a:ext cx="4345007" cy="3258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98223" y="1841500"/>
            <a:ext cx="4531141" cy="433321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36124" y="2969172"/>
            <a:ext cx="2427783" cy="2819508"/>
          </a:xfrm>
          <a:prstGeom prst="rect">
            <a:avLst/>
          </a:prstGeom>
        </p:spPr>
      </p:pic>
      <p:pic>
        <p:nvPicPr>
          <p:cNvPr id="35" name="그래픽 3" descr="문서 단색으로 채워진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799799" y="555963"/>
            <a:ext cx="388350" cy="3883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06489" y="584356"/>
            <a:ext cx="147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자체평가 의견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88545" y="518186"/>
            <a:ext cx="2251616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6102" y="585242"/>
            <a:ext cx="2780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 결과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32" name="곱하기 기호 31"/>
          <p:cNvSpPr/>
          <p:nvPr/>
        </p:nvSpPr>
        <p:spPr>
          <a:xfrm>
            <a:off x="8767089" y="585405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88052" y="555963"/>
            <a:ext cx="388350" cy="3883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94743" y="584357"/>
            <a:ext cx="1684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초기 기획 비교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80823" y="1271002"/>
            <a:ext cx="25682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초기 기획 비교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6119" y="1019168"/>
            <a:ext cx="894095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09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pic>
        <p:nvPicPr>
          <p:cNvPr id="35" name="그래픽 3" descr="문서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99799" y="555963"/>
            <a:ext cx="388350" cy="3883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06489" y="584356"/>
            <a:ext cx="147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자체평가 의견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1034885" y="2595380"/>
            <a:ext cx="3812188" cy="285914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55304" y="2118205"/>
            <a:ext cx="4964906" cy="233627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096000" y="3930009"/>
            <a:ext cx="4851540" cy="2010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88545" y="518186"/>
            <a:ext cx="2251616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6102" y="585242"/>
            <a:ext cx="2780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 결과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32" name="곱하기 기호 31"/>
          <p:cNvSpPr/>
          <p:nvPr/>
        </p:nvSpPr>
        <p:spPr>
          <a:xfrm>
            <a:off x="8767089" y="585405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88052" y="555963"/>
            <a:ext cx="388350" cy="3883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94743" y="584357"/>
            <a:ext cx="1684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초기 기획 비교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80823" y="1271002"/>
            <a:ext cx="25682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초기 기획 비교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6119" y="1019168"/>
            <a:ext cx="894095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09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pic>
        <p:nvPicPr>
          <p:cNvPr id="35" name="그래픽 3" descr="문서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99799" y="555963"/>
            <a:ext cx="388350" cy="3883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06489" y="584356"/>
            <a:ext cx="147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자체평가 의견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731211" y="2462269"/>
            <a:ext cx="4177861" cy="313339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14729" y="1964285"/>
            <a:ext cx="3107824" cy="421037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59525" y="2010914"/>
            <a:ext cx="3116098" cy="154946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803031" y="4230672"/>
            <a:ext cx="3382363" cy="1573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88545" y="518186"/>
            <a:ext cx="2251616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26102" y="585242"/>
            <a:ext cx="2780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 결과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28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32" name="곱하기 기호 31"/>
          <p:cNvSpPr/>
          <p:nvPr/>
        </p:nvSpPr>
        <p:spPr>
          <a:xfrm>
            <a:off x="8767089" y="585405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88052" y="555963"/>
            <a:ext cx="388350" cy="3883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94743" y="584357"/>
            <a:ext cx="1684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초기 기획 비교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80823" y="1271002"/>
            <a:ext cx="25682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초기 기획 비교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6119" y="1019168"/>
            <a:ext cx="894095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09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pic>
        <p:nvPicPr>
          <p:cNvPr id="35" name="그래픽 3" descr="문서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99799" y="555963"/>
            <a:ext cx="388350" cy="3883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06489" y="584356"/>
            <a:ext cx="147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자체평가 의견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08425" y="2449367"/>
            <a:ext cx="6266619" cy="126317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1202531" y="2476499"/>
            <a:ext cx="3810000" cy="28575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84826" y="1942118"/>
            <a:ext cx="5724657" cy="390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pic>
        <p:nvPicPr>
          <p:cNvPr id="34" name="그래픽 33" descr="모니터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73167" y="1621379"/>
            <a:ext cx="9906298" cy="407193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발표를 들어주셔서 감사합니다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곧 시연이 있겠습니다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95106" y="518186"/>
            <a:ext cx="2099283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26102" y="585242"/>
            <a:ext cx="2780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수행결과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19" name="그래픽 3" descr="문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20" name="곱하기 기호 19"/>
          <p:cNvSpPr/>
          <p:nvPr/>
        </p:nvSpPr>
        <p:spPr>
          <a:xfrm>
            <a:off x="8681050" y="585405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94613" y="555963"/>
            <a:ext cx="388350" cy="3883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1303" y="584356"/>
            <a:ext cx="147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프로젝트 시연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23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9799" y="555963"/>
            <a:ext cx="388350" cy="3883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06489" y="584356"/>
            <a:ext cx="147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자체평가 의견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80823" y="1271002"/>
            <a:ext cx="9013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시연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10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80823" y="1271002"/>
            <a:ext cx="42446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팀 구성 및 역할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02</a:t>
            </a:r>
            <a:endParaRPr lang="ko-KR" altLang="en-US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67828" y="1956275"/>
            <a:ext cx="1281984" cy="1646856"/>
          </a:xfrm>
          <a:prstGeom prst="roundRect">
            <a:avLst>
              <a:gd name="adj" fmla="val 16667"/>
            </a:avLst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44143" y="1948580"/>
            <a:ext cx="1280888" cy="1646856"/>
          </a:xfrm>
          <a:prstGeom prst="roundRect">
            <a:avLst>
              <a:gd name="adj" fmla="val 16667"/>
            </a:avLst>
          </a:prstGeom>
        </p:spPr>
      </p:pic>
      <p:grpSp>
        <p:nvGrpSpPr>
          <p:cNvPr id="44" name=""/>
          <p:cNvGrpSpPr/>
          <p:nvPr/>
        </p:nvGrpSpPr>
        <p:grpSpPr>
          <a:xfrm rot="0">
            <a:off x="2156568" y="3616215"/>
            <a:ext cx="2665135" cy="2277241"/>
            <a:chOff x="994102" y="3616215"/>
            <a:chExt cx="2719877" cy="2277241"/>
          </a:xfrm>
        </p:grpSpPr>
        <p:sp>
          <p:nvSpPr>
            <p:cNvPr id="37" name=""/>
            <p:cNvSpPr/>
            <p:nvPr/>
          </p:nvSpPr>
          <p:spPr>
            <a:xfrm>
              <a:off x="994102" y="3616215"/>
              <a:ext cx="2583793" cy="2277241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39" name=""/>
            <p:cNvSpPr txBox="1"/>
            <p:nvPr/>
          </p:nvSpPr>
          <p:spPr>
            <a:xfrm>
              <a:off x="1011288" y="4088130"/>
              <a:ext cx="2702692" cy="164401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242760" indent="-242760">
                <a:buFont typeface="Wingdings"/>
                <a:buChar char="§"/>
                <a:defRPr/>
              </a:pPr>
              <a:r>
                <a:rPr lang="ko-KR" altLang="en-US" sz="1700"/>
                <a:t>듀오매칭서비스</a:t>
              </a:r>
              <a:endParaRPr lang="ko-KR" altLang="en-US" sz="1700"/>
            </a:p>
            <a:p>
              <a:pPr marL="242760" indent="-242760">
                <a:buFont typeface="Wingdings"/>
                <a:buChar char="§"/>
                <a:defRPr/>
              </a:pPr>
              <a:r>
                <a:rPr lang="ko-KR" altLang="en-US" sz="1700"/>
                <a:t>인공지능</a:t>
              </a:r>
              <a:endParaRPr lang="ko-KR" altLang="en-US" sz="1700"/>
            </a:p>
            <a:p>
              <a:pPr marL="242760" indent="-242760">
                <a:buFont typeface="Wingdings"/>
                <a:buChar char="§"/>
                <a:defRPr/>
              </a:pPr>
              <a:r>
                <a:rPr lang="ko-KR" altLang="en-US" sz="1700"/>
                <a:t>시큐리티</a:t>
              </a:r>
              <a:endParaRPr lang="ko-KR" altLang="en-US" sz="1700"/>
            </a:p>
            <a:p>
              <a:pPr marL="242760" indent="-242760">
                <a:buFont typeface="Wingdings"/>
                <a:buChar char="§"/>
                <a:defRPr/>
              </a:pPr>
              <a:r>
                <a:rPr lang="ko-KR" altLang="en-US" sz="1700"/>
                <a:t>외부</a:t>
              </a:r>
              <a:r>
                <a:rPr lang="en-US" altLang="ko-KR" sz="1700"/>
                <a:t>API</a:t>
              </a:r>
              <a:r>
                <a:rPr lang="ko-KR" altLang="en-US" sz="1700"/>
                <a:t>데이터 입출력 </a:t>
              </a:r>
              <a:endParaRPr lang="ko-KR" altLang="en-US" sz="1700"/>
            </a:p>
            <a:p>
              <a:pPr marL="242760" indent="-242760">
                <a:buFont typeface="Wingdings"/>
                <a:buChar char="§"/>
                <a:defRPr/>
              </a:pPr>
              <a:r>
                <a:rPr lang="en-US" altLang="ko-KR" sz="1700"/>
                <a:t>100</a:t>
              </a:r>
              <a:r>
                <a:rPr lang="ko-KR" altLang="en-US" sz="1700"/>
                <a:t>만건이상의 데이터 전처리</a:t>
              </a:r>
              <a:endParaRPr lang="ko-KR" altLang="en-US" sz="1700"/>
            </a:p>
          </p:txBody>
        </p:sp>
        <p:sp>
          <p:nvSpPr>
            <p:cNvPr id="40" name=""/>
            <p:cNvSpPr txBox="1"/>
            <p:nvPr/>
          </p:nvSpPr>
          <p:spPr>
            <a:xfrm>
              <a:off x="1891085" y="3761195"/>
              <a:ext cx="732002" cy="3707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900">
                  <a:solidFill>
                    <a:srgbClr val="002060"/>
                  </a:solidFill>
                </a:rPr>
                <a:t>팀장</a:t>
              </a:r>
              <a:endParaRPr lang="ko-KR" altLang="en-US" sz="1900">
                <a:solidFill>
                  <a:srgbClr val="002060"/>
                </a:solidFill>
              </a:endParaRPr>
            </a:p>
          </p:txBody>
        </p:sp>
      </p:grpSp>
      <p:sp>
        <p:nvSpPr>
          <p:cNvPr id="43" name="사각형: 둥근 모서리 1"/>
          <p:cNvSpPr/>
          <p:nvPr/>
        </p:nvSpPr>
        <p:spPr>
          <a:xfrm>
            <a:off x="2774083" y="3429000"/>
            <a:ext cx="1270809" cy="282358"/>
          </a:xfrm>
          <a:prstGeom prst="roundRect">
            <a:avLst>
              <a:gd name="adj" fmla="val 16667"/>
            </a:avLst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장기훈</a:t>
            </a:r>
            <a:endParaRPr lang="ko-KR" altLang="en-US"/>
          </a:p>
        </p:txBody>
      </p:sp>
      <p:grpSp>
        <p:nvGrpSpPr>
          <p:cNvPr id="64" name=""/>
          <p:cNvGrpSpPr/>
          <p:nvPr/>
        </p:nvGrpSpPr>
        <p:grpSpPr>
          <a:xfrm rot="0">
            <a:off x="4804192" y="3605267"/>
            <a:ext cx="2665135" cy="2277241"/>
            <a:chOff x="4804192" y="3605267"/>
            <a:chExt cx="2665135" cy="2277241"/>
          </a:xfrm>
        </p:grpSpPr>
        <p:sp>
          <p:nvSpPr>
            <p:cNvPr id="46" name=""/>
            <p:cNvSpPr/>
            <p:nvPr/>
          </p:nvSpPr>
          <p:spPr>
            <a:xfrm>
              <a:off x="4804192" y="3605267"/>
              <a:ext cx="2531789" cy="2277241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47" name=""/>
            <p:cNvSpPr txBox="1"/>
            <p:nvPr/>
          </p:nvSpPr>
          <p:spPr>
            <a:xfrm>
              <a:off x="4821031" y="4155350"/>
              <a:ext cx="2648296" cy="1386840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242760" marR="0" lvl="0" indent="-24276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Char char="§"/>
                <a:defRPr/>
              </a:pPr>
              <a:r>
                <a:rPr lang="ko-KR" altLang="en-US" sz="1700"/>
                <a:t>아이템 분석 페이지</a:t>
              </a:r>
              <a:endParaRPr lang="ko-KR" altLang="en-US" sz="1700"/>
            </a:p>
            <a:p>
              <a:pPr marL="242760" marR="0" lvl="0" indent="-24276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Char char="§"/>
                <a:defRPr/>
              </a:pPr>
              <a:r>
                <a:rPr lang="ko-KR" altLang="en-US" sz="1700"/>
                <a:t>티어별 10만개 이상의 데이터 수집 및 전처리 </a:t>
              </a:r>
              <a:endParaRPr lang="ko-KR" altLang="en-US" sz="1700"/>
            </a:p>
            <a:p>
              <a:pPr marL="242760" marR="0" lvl="0" indent="-24276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Char char="§"/>
                <a:defRPr/>
              </a:pPr>
              <a:r>
                <a:rPr lang="ko-KR" altLang="en-US" sz="1700"/>
                <a:t>다크모드</a:t>
              </a:r>
              <a:endParaRPr lang="ko-KR" altLang="en-US" sz="1700"/>
            </a:p>
            <a:p>
              <a:pPr marL="242760" marR="0" lvl="0" indent="-24276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/>
                <a:buChar char="§"/>
                <a:defRPr/>
              </a:pPr>
              <a:r>
                <a:rPr lang="ko-KR" altLang="en-US" sz="1700"/>
                <a:t>아이템 툴팁, 배너</a:t>
              </a:r>
              <a:endParaRPr lang="ko-KR" altLang="en-US" sz="1700"/>
            </a:p>
          </p:txBody>
        </p:sp>
        <p:sp>
          <p:nvSpPr>
            <p:cNvPr id="48" name=""/>
            <p:cNvSpPr txBox="1"/>
            <p:nvPr/>
          </p:nvSpPr>
          <p:spPr>
            <a:xfrm>
              <a:off x="5721220" y="3769286"/>
              <a:ext cx="717270" cy="372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900">
                  <a:solidFill>
                    <a:srgbClr val="002060"/>
                  </a:solidFill>
                </a:rPr>
                <a:t>팀원</a:t>
              </a:r>
              <a:endParaRPr lang="ko-KR" altLang="en-US" sz="1900">
                <a:solidFill>
                  <a:srgbClr val="002060"/>
                </a:solidFill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78429" y="1948580"/>
            <a:ext cx="1235142" cy="1646856"/>
          </a:xfrm>
          <a:prstGeom prst="roundRect">
            <a:avLst>
              <a:gd name="adj" fmla="val 16667"/>
            </a:avLst>
          </a:prstGeom>
        </p:spPr>
      </p:pic>
      <p:sp>
        <p:nvSpPr>
          <p:cNvPr id="41" name="사각형: 둥근 모서리 1"/>
          <p:cNvSpPr/>
          <p:nvPr/>
        </p:nvSpPr>
        <p:spPr>
          <a:xfrm>
            <a:off x="5465936" y="3429000"/>
            <a:ext cx="1270809" cy="282358"/>
          </a:xfrm>
          <a:prstGeom prst="roundRect">
            <a:avLst>
              <a:gd name="adj" fmla="val 16667"/>
            </a:avLst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김동근</a:t>
            </a:r>
            <a:endParaRPr lang="ko-KR" altLang="en-US"/>
          </a:p>
        </p:txBody>
      </p:sp>
      <p:grpSp>
        <p:nvGrpSpPr>
          <p:cNvPr id="65" name=""/>
          <p:cNvGrpSpPr/>
          <p:nvPr/>
        </p:nvGrpSpPr>
        <p:grpSpPr>
          <a:xfrm rot="0">
            <a:off x="7453674" y="3605267"/>
            <a:ext cx="2665140" cy="2277241"/>
            <a:chOff x="7453674" y="3605267"/>
            <a:chExt cx="2665140" cy="2277241"/>
          </a:xfrm>
        </p:grpSpPr>
        <p:sp>
          <p:nvSpPr>
            <p:cNvPr id="63" name=""/>
            <p:cNvSpPr txBox="1"/>
            <p:nvPr/>
          </p:nvSpPr>
          <p:spPr>
            <a:xfrm>
              <a:off x="8335447" y="3769286"/>
              <a:ext cx="717270" cy="372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900">
                  <a:solidFill>
                    <a:srgbClr val="002060"/>
                  </a:solidFill>
                </a:rPr>
                <a:t>팀원</a:t>
              </a:r>
              <a:endParaRPr lang="ko-KR" altLang="en-US" sz="1900">
                <a:solidFill>
                  <a:srgbClr val="002060"/>
                </a:solidFill>
              </a:endParaRPr>
            </a:p>
          </p:txBody>
        </p:sp>
        <p:grpSp>
          <p:nvGrpSpPr>
            <p:cNvPr id="57" name=""/>
            <p:cNvGrpSpPr/>
            <p:nvPr/>
          </p:nvGrpSpPr>
          <p:grpSpPr>
            <a:xfrm rot="0">
              <a:off x="7453674" y="3605267"/>
              <a:ext cx="2665139" cy="2277241"/>
              <a:chOff x="994102" y="3616215"/>
              <a:chExt cx="2719881" cy="2277241"/>
            </a:xfrm>
          </p:grpSpPr>
          <p:sp>
            <p:nvSpPr>
              <p:cNvPr id="58" name=""/>
              <p:cNvSpPr/>
              <p:nvPr/>
            </p:nvSpPr>
            <p:spPr>
              <a:xfrm>
                <a:off x="994102" y="3616215"/>
                <a:ext cx="2583793" cy="2277241"/>
              </a:xfrm>
              <a:prstGeom prst="roundRect">
                <a:avLst>
                  <a:gd name="adj" fmla="val 16667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9" name=""/>
              <p:cNvSpPr txBox="1"/>
              <p:nvPr/>
            </p:nvSpPr>
            <p:spPr>
              <a:xfrm>
                <a:off x="1011282" y="4289576"/>
                <a:ext cx="2702702" cy="1129665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p>
                <a:pPr marL="242760" marR="0" lvl="0" indent="-24276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/>
                  <a:buChar char="§"/>
                  <a:defRPr/>
                </a:pPr>
                <a:r>
                  <a:rPr lang="ko-KR" altLang="en-US" sz="1700"/>
                  <a:t>시큐리티</a:t>
                </a:r>
                <a:endParaRPr lang="ko-KR" altLang="en-US" sz="1700"/>
              </a:p>
              <a:p>
                <a:pPr marL="242760" marR="0" lvl="0" indent="-24276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/>
                  <a:buChar char="§"/>
                  <a:defRPr/>
                </a:pPr>
                <a:r>
                  <a:rPr lang="ko-KR" altLang="en-US" sz="1700"/>
                  <a:t>회원가입</a:t>
                </a:r>
                <a:endParaRPr lang="ko-KR" altLang="en-US" sz="1700"/>
              </a:p>
              <a:p>
                <a:pPr marL="242760" marR="0" lvl="0" indent="-24276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/>
                  <a:buChar char="§"/>
                  <a:defRPr/>
                </a:pPr>
                <a:r>
                  <a:rPr lang="ko-KR" altLang="en-US" sz="1700"/>
                  <a:t>구글 이메일 서비스</a:t>
                </a:r>
                <a:endParaRPr lang="ko-KR" altLang="en-US" sz="1700"/>
              </a:p>
              <a:p>
                <a:pPr marL="242760" marR="0" lvl="0" indent="-24276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/>
                  <a:buChar char="§"/>
                  <a:defRPr/>
                </a:pPr>
                <a:r>
                  <a:rPr lang="ko-KR" altLang="en-US" sz="1700"/>
                  <a:t>고객센터 서비스</a:t>
                </a:r>
                <a:endParaRPr lang="ko-KR" altLang="en-US" sz="1700"/>
              </a:p>
            </p:txBody>
          </p:sp>
        </p:grpSp>
      </p:grpSp>
      <p:sp>
        <p:nvSpPr>
          <p:cNvPr id="61" name="사각형: 둥근 모서리 1"/>
          <p:cNvSpPr/>
          <p:nvPr/>
        </p:nvSpPr>
        <p:spPr>
          <a:xfrm>
            <a:off x="8071625" y="3429000"/>
            <a:ext cx="1270809" cy="282358"/>
          </a:xfrm>
          <a:prstGeom prst="roundRect">
            <a:avLst>
              <a:gd name="adj" fmla="val 16667"/>
            </a:avLst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김진문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80823" y="1271002"/>
            <a:ext cx="4244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팀 구성 및 역할</a:t>
            </a:r>
            <a:endParaRPr lang="ko-KR" altLang="en-US" sz="2000" b="1">
              <a:solidFill>
                <a:srgbClr val="002b8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02</a:t>
            </a:r>
            <a:endParaRPr lang="ko-KR" altLang="en-US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grpSp>
        <p:nvGrpSpPr>
          <p:cNvPr id="75" name=""/>
          <p:cNvGrpSpPr/>
          <p:nvPr/>
        </p:nvGrpSpPr>
        <p:grpSpPr>
          <a:xfrm rot="0">
            <a:off x="2192061" y="3635265"/>
            <a:ext cx="2665136" cy="2277241"/>
            <a:chOff x="994102" y="3616215"/>
            <a:chExt cx="2665136" cy="2277241"/>
          </a:xfrm>
        </p:grpSpPr>
        <p:grpSp>
          <p:nvGrpSpPr>
            <p:cNvPr id="44" name=""/>
            <p:cNvGrpSpPr/>
            <p:nvPr/>
          </p:nvGrpSpPr>
          <p:grpSpPr>
            <a:xfrm rot="0">
              <a:off x="994102" y="3616215"/>
              <a:ext cx="2665136" cy="2277241"/>
              <a:chOff x="994102" y="3616215"/>
              <a:chExt cx="2719878" cy="2277241"/>
            </a:xfrm>
          </p:grpSpPr>
          <p:sp>
            <p:nvSpPr>
              <p:cNvPr id="37" name=""/>
              <p:cNvSpPr/>
              <p:nvPr/>
            </p:nvSpPr>
            <p:spPr>
              <a:xfrm>
                <a:off x="994102" y="3616215"/>
                <a:ext cx="2583793" cy="2277241"/>
              </a:xfrm>
              <a:prstGeom prst="roundRect">
                <a:avLst>
                  <a:gd name="adj" fmla="val 16667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39" name=""/>
              <p:cNvSpPr txBox="1"/>
              <p:nvPr/>
            </p:nvSpPr>
            <p:spPr>
              <a:xfrm>
                <a:off x="1011288" y="4154805"/>
                <a:ext cx="2702693" cy="1386840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p>
                <a:pPr marL="242760" indent="-242760">
                  <a:buFont typeface="Wingdings"/>
                  <a:buChar char="§"/>
                  <a:defRPr/>
                </a:pPr>
                <a:r>
                  <a:rPr lang="ko-KR" altLang="en-US" sz="1700"/>
                  <a:t>시간 데이터 시각화 및 DB저장</a:t>
                </a:r>
                <a:endParaRPr lang="ko-KR" altLang="en-US" sz="1700"/>
              </a:p>
              <a:p>
                <a:pPr marL="242760" indent="-242760">
                  <a:buFont typeface="Wingdings"/>
                  <a:buChar char="§"/>
                  <a:defRPr/>
                </a:pPr>
                <a:r>
                  <a:rPr lang="ko-KR" altLang="en-US" sz="1700"/>
                  <a:t>외부API데이터 입출력,</a:t>
                </a:r>
                <a:endParaRPr lang="ko-KR" altLang="en-US" sz="1700"/>
              </a:p>
              <a:p>
                <a:pPr marL="242760" indent="-242760">
                  <a:buFont typeface="Wingdings"/>
                  <a:buChar char="§"/>
                  <a:defRPr/>
                </a:pPr>
                <a:r>
                  <a:rPr lang="ko-KR" altLang="en-US" sz="1700"/>
                  <a:t>DB데이터 잔처리</a:t>
                </a:r>
                <a:endParaRPr lang="ko-KR" altLang="en-US" sz="1700"/>
              </a:p>
              <a:p>
                <a:pPr marL="242760" indent="-242760">
                  <a:buFont typeface="Wingdings"/>
                  <a:buChar char="§"/>
                  <a:defRPr/>
                </a:pPr>
                <a:r>
                  <a:rPr lang="ko-KR" altLang="en-US" sz="1700"/>
                  <a:t>회원가입 정규식</a:t>
                </a:r>
                <a:endParaRPr lang="ko-KR" altLang="en-US" sz="1700"/>
              </a:p>
            </p:txBody>
          </p:sp>
        </p:grpSp>
        <p:sp>
          <p:nvSpPr>
            <p:cNvPr id="72" name=""/>
            <p:cNvSpPr txBox="1"/>
            <p:nvPr/>
          </p:nvSpPr>
          <p:spPr>
            <a:xfrm>
              <a:off x="1865016" y="3769286"/>
              <a:ext cx="717270" cy="372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900">
                  <a:solidFill>
                    <a:srgbClr val="002060"/>
                  </a:solidFill>
                </a:rPr>
                <a:t>팀원</a:t>
              </a:r>
              <a:endParaRPr lang="ko-KR" altLang="en-US" sz="1900">
                <a:solidFill>
                  <a:srgbClr val="002060"/>
                </a:solidFill>
              </a:endParaRPr>
            </a:p>
          </p:txBody>
        </p:sp>
      </p:grpSp>
      <p:grpSp>
        <p:nvGrpSpPr>
          <p:cNvPr id="74" name=""/>
          <p:cNvGrpSpPr/>
          <p:nvPr/>
        </p:nvGrpSpPr>
        <p:grpSpPr>
          <a:xfrm rot="0">
            <a:off x="4839247" y="3624317"/>
            <a:ext cx="2665135" cy="2277241"/>
            <a:chOff x="3584138" y="3605267"/>
            <a:chExt cx="2665135" cy="2277241"/>
          </a:xfrm>
        </p:grpSpPr>
        <p:grpSp>
          <p:nvGrpSpPr>
            <p:cNvPr id="45" name=""/>
            <p:cNvGrpSpPr/>
            <p:nvPr/>
          </p:nvGrpSpPr>
          <p:grpSpPr>
            <a:xfrm rot="0">
              <a:off x="3584138" y="3605267"/>
              <a:ext cx="2665135" cy="2277241"/>
              <a:chOff x="994102" y="3616215"/>
              <a:chExt cx="2719877" cy="2277241"/>
            </a:xfrm>
          </p:grpSpPr>
          <p:sp>
            <p:nvSpPr>
              <p:cNvPr id="46" name=""/>
              <p:cNvSpPr/>
              <p:nvPr/>
            </p:nvSpPr>
            <p:spPr>
              <a:xfrm>
                <a:off x="994102" y="3616215"/>
                <a:ext cx="2583793" cy="2277241"/>
              </a:xfrm>
              <a:prstGeom prst="roundRect">
                <a:avLst>
                  <a:gd name="adj" fmla="val 16667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47" name=""/>
              <p:cNvSpPr txBox="1"/>
              <p:nvPr/>
            </p:nvSpPr>
            <p:spPr>
              <a:xfrm>
                <a:off x="1011288" y="4146701"/>
                <a:ext cx="2702692" cy="1386840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p>
                <a:pPr marL="242760" marR="0" lvl="0" indent="-24276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/>
                  <a:buChar char="§"/>
                  <a:defRPr/>
                </a:pPr>
                <a:r>
                  <a:rPr lang="ko-KR" altLang="en-US" sz="1700"/>
                  <a:t>티어별 20만건 이상 데이터 전처리 후 수집</a:t>
                </a:r>
                <a:endParaRPr lang="ko-KR" altLang="en-US" sz="1700"/>
              </a:p>
              <a:p>
                <a:pPr marL="242760" marR="0" lvl="0" indent="-24276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/>
                  <a:buChar char="§"/>
                  <a:defRPr/>
                </a:pPr>
                <a:r>
                  <a:rPr lang="ko-KR" altLang="en-US" sz="1700"/>
                  <a:t>초보자 페이지 챔피언랭킹 테이블 제작</a:t>
                </a:r>
                <a:endParaRPr lang="ko-KR" altLang="en-US" sz="1700"/>
              </a:p>
              <a:p>
                <a:pPr marL="242760" marR="0" lvl="0" indent="-24276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/>
                  <a:buChar char="§"/>
                  <a:defRPr/>
                </a:pPr>
                <a:r>
                  <a:rPr lang="ko-KR" altLang="en-US" sz="1700"/>
                  <a:t>데이터시각화</a:t>
                </a:r>
                <a:endParaRPr lang="ko-KR" altLang="en-US" sz="1700"/>
              </a:p>
            </p:txBody>
          </p:sp>
        </p:grpSp>
        <p:sp>
          <p:nvSpPr>
            <p:cNvPr id="73" name=""/>
            <p:cNvSpPr txBox="1"/>
            <p:nvPr/>
          </p:nvSpPr>
          <p:spPr>
            <a:xfrm>
              <a:off x="4488771" y="3769286"/>
              <a:ext cx="717270" cy="372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900">
                  <a:solidFill>
                    <a:srgbClr val="002060"/>
                  </a:solidFill>
                </a:rPr>
                <a:t>팀원</a:t>
              </a:r>
              <a:endParaRPr lang="ko-KR" altLang="en-US" sz="1900">
                <a:solidFill>
                  <a:srgbClr val="002060"/>
                </a:solidFill>
              </a:endParaRPr>
            </a:p>
          </p:txBody>
        </p:sp>
      </p:grpSp>
      <p:grpSp>
        <p:nvGrpSpPr>
          <p:cNvPr id="76" name=""/>
          <p:cNvGrpSpPr/>
          <p:nvPr/>
        </p:nvGrpSpPr>
        <p:grpSpPr>
          <a:xfrm rot="0">
            <a:off x="2809139" y="1967628"/>
            <a:ext cx="1270809" cy="1762779"/>
            <a:chOff x="1554030" y="1948579"/>
            <a:chExt cx="1270809" cy="176277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74687" y="1948579"/>
              <a:ext cx="1235141" cy="1649181"/>
            </a:xfrm>
            <a:prstGeom prst="roundRect">
              <a:avLst>
                <a:gd name="adj" fmla="val 16667"/>
              </a:avLst>
            </a:prstGeom>
          </p:spPr>
        </p:pic>
        <p:sp>
          <p:nvSpPr>
            <p:cNvPr id="43" name="사각형: 둥근 모서리 1"/>
            <p:cNvSpPr/>
            <p:nvPr/>
          </p:nvSpPr>
          <p:spPr>
            <a:xfrm>
              <a:off x="1554030" y="3429000"/>
              <a:ext cx="1270809" cy="282358"/>
            </a:xfrm>
            <a:prstGeom prst="roundRect">
              <a:avLst>
                <a:gd name="adj" fmla="val 16667"/>
              </a:avLst>
            </a:prstGeom>
            <a:solidFill>
              <a:srgbClr val="a5b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송태민</a:t>
              </a:r>
              <a:endParaRPr lang="ko-KR" altLang="en-US"/>
            </a:p>
          </p:txBody>
        </p:sp>
      </p:grpSp>
      <p:grpSp>
        <p:nvGrpSpPr>
          <p:cNvPr id="77" name=""/>
          <p:cNvGrpSpPr/>
          <p:nvPr/>
        </p:nvGrpSpPr>
        <p:grpSpPr>
          <a:xfrm rot="0">
            <a:off x="5472417" y="1980289"/>
            <a:ext cx="1286539" cy="1750118"/>
            <a:chOff x="4245883" y="1961240"/>
            <a:chExt cx="1286539" cy="175011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70550" y="1961240"/>
              <a:ext cx="1261872" cy="1621536"/>
            </a:xfrm>
            <a:prstGeom prst="roundRect">
              <a:avLst>
                <a:gd name="adj" fmla="val 16667"/>
              </a:avLst>
            </a:prstGeom>
          </p:spPr>
        </p:pic>
        <p:sp>
          <p:nvSpPr>
            <p:cNvPr id="41" name="사각형: 둥근 모서리 1"/>
            <p:cNvSpPr/>
            <p:nvPr/>
          </p:nvSpPr>
          <p:spPr>
            <a:xfrm>
              <a:off x="4245883" y="3429000"/>
              <a:ext cx="1270809" cy="282358"/>
            </a:xfrm>
            <a:prstGeom prst="roundRect">
              <a:avLst>
                <a:gd name="adj" fmla="val 16667"/>
              </a:avLst>
            </a:prstGeom>
            <a:solidFill>
              <a:srgbClr val="a5b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정혜린</a:t>
              </a:r>
              <a:endParaRPr lang="ko-KR" altLang="en-US"/>
            </a:p>
          </p:txBody>
        </p:sp>
      </p:grpSp>
      <p:grpSp>
        <p:nvGrpSpPr>
          <p:cNvPr id="87" name=""/>
          <p:cNvGrpSpPr/>
          <p:nvPr/>
        </p:nvGrpSpPr>
        <p:grpSpPr>
          <a:xfrm rot="0">
            <a:off x="7486311" y="3624317"/>
            <a:ext cx="2665135" cy="2277241"/>
            <a:chOff x="3584138" y="3605267"/>
            <a:chExt cx="2665135" cy="2277241"/>
          </a:xfrm>
        </p:grpSpPr>
        <p:grpSp>
          <p:nvGrpSpPr>
            <p:cNvPr id="88" name=""/>
            <p:cNvGrpSpPr/>
            <p:nvPr/>
          </p:nvGrpSpPr>
          <p:grpSpPr>
            <a:xfrm rot="0">
              <a:off x="3584138" y="3605267"/>
              <a:ext cx="2665135" cy="2277241"/>
              <a:chOff x="994102" y="3616215"/>
              <a:chExt cx="2719877" cy="2277241"/>
            </a:xfrm>
          </p:grpSpPr>
          <p:sp>
            <p:nvSpPr>
              <p:cNvPr id="89" name=""/>
              <p:cNvSpPr/>
              <p:nvPr/>
            </p:nvSpPr>
            <p:spPr>
              <a:xfrm>
                <a:off x="994102" y="3616215"/>
                <a:ext cx="2583793" cy="2277241"/>
              </a:xfrm>
              <a:prstGeom prst="roundRect">
                <a:avLst>
                  <a:gd name="adj" fmla="val 16667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90" name=""/>
              <p:cNvSpPr txBox="1"/>
              <p:nvPr/>
            </p:nvSpPr>
            <p:spPr>
              <a:xfrm>
                <a:off x="1011288" y="4080022"/>
                <a:ext cx="2702692" cy="1644015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p>
                <a:pPr marL="242760" marR="0" lvl="0" indent="-24276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/>
                  <a:buChar char="§"/>
                  <a:defRPr/>
                </a:pPr>
                <a:r>
                  <a:rPr lang="ko-KR" altLang="en-US" sz="1700"/>
                  <a:t>파이썬의 인공지능 모델을 효과적으로 사용하는 방법을 토의</a:t>
                </a:r>
                <a:endParaRPr lang="ko-KR" altLang="en-US" sz="1700"/>
              </a:p>
              <a:p>
                <a:pPr marL="242760" marR="0" lvl="0" indent="-242760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/>
                  <a:buChar char="§"/>
                  <a:defRPr/>
                </a:pPr>
                <a:r>
                  <a:rPr lang="ko-KR" altLang="en-US" sz="1700"/>
                  <a:t>기본적인 홈페이지 구성 및 전체적인 흐름에 대해서 토의</a:t>
                </a:r>
                <a:endParaRPr lang="ko-KR" altLang="en-US" sz="1700"/>
              </a:p>
            </p:txBody>
          </p:sp>
        </p:grpSp>
        <p:sp>
          <p:nvSpPr>
            <p:cNvPr id="91" name=""/>
            <p:cNvSpPr txBox="1"/>
            <p:nvPr/>
          </p:nvSpPr>
          <p:spPr>
            <a:xfrm>
              <a:off x="4488771" y="3769286"/>
              <a:ext cx="717270" cy="372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900">
                  <a:solidFill>
                    <a:srgbClr val="002060"/>
                  </a:solidFill>
                </a:rPr>
                <a:t>멘토</a:t>
              </a:r>
              <a:endParaRPr lang="ko-KR" altLang="en-US" sz="1900">
                <a:solidFill>
                  <a:srgbClr val="002060"/>
                </a:solidFill>
              </a:endParaRPr>
            </a:p>
          </p:txBody>
        </p:sp>
      </p:grpSp>
      <p:pic>
        <p:nvPicPr>
          <p:cNvPr id="1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23080" y="1966971"/>
            <a:ext cx="1441345" cy="1547753"/>
          </a:xfrm>
          <a:prstGeom prst="roundRect">
            <a:avLst>
              <a:gd name="adj" fmla="val 16667"/>
            </a:avLst>
          </a:prstGeom>
        </p:spPr>
      </p:pic>
      <p:sp>
        <p:nvSpPr>
          <p:cNvPr id="94" name="사각형: 둥근 모서리 1"/>
          <p:cNvSpPr/>
          <p:nvPr/>
        </p:nvSpPr>
        <p:spPr>
          <a:xfrm>
            <a:off x="8119481" y="3448050"/>
            <a:ext cx="1270809" cy="282358"/>
          </a:xfrm>
          <a:prstGeom prst="roundRect">
            <a:avLst>
              <a:gd name="adj" fmla="val 16667"/>
            </a:avLst>
          </a:prstGeom>
          <a:solidFill>
            <a:srgbClr val="a5b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김기찬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80823" y="1271002"/>
            <a:ext cx="16062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기술스택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03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pic>
        <p:nvPicPr>
          <p:cNvPr id="56" name="그림 2" descr="로고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62807" y="974545"/>
            <a:ext cx="3711735" cy="5263328"/>
          </a:xfrm>
          <a:prstGeom prst="rect">
            <a:avLst/>
          </a:prstGeom>
        </p:spPr>
      </p:pic>
      <p:sp>
        <p:nvSpPr>
          <p:cNvPr id="57" name="사각형: 둥근 모서리 29"/>
          <p:cNvSpPr/>
          <p:nvPr/>
        </p:nvSpPr>
        <p:spPr>
          <a:xfrm>
            <a:off x="1122468" y="1864321"/>
            <a:ext cx="2530924" cy="4329769"/>
          </a:xfrm>
          <a:prstGeom prst="roundRect">
            <a:avLst>
              <a:gd name="adj" fmla="val 16667"/>
            </a:avLst>
          </a:prstGeom>
          <a:noFill/>
          <a:ln w="76200" cap="flat" cmpd="sng" algn="ctr">
            <a:solidFill>
              <a:srgbClr val="83a2d9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359999" bIns="46800"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tx1"/>
                </a:solidFill>
                <a:latin typeface="나눔스퀘어라운드OTF ExtraBold"/>
                <a:ea typeface="나눔스퀘어라운드OTF ExtraBold"/>
              </a:rPr>
              <a:t>프론트엔드</a:t>
            </a:r>
            <a:endParaRPr lang="ko-KR" altLang="en-US" sz="1500" b="1">
              <a:solidFill>
                <a:schemeClr val="tx1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HTML</a:t>
            </a:r>
            <a:r>
              <a:rPr lang="ko-KR" altLang="en-US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 </a:t>
            </a:r>
            <a:r>
              <a:rPr lang="en-US" altLang="ko-KR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,</a:t>
            </a:r>
            <a:r>
              <a:rPr lang="ko-KR" altLang="en-US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 </a:t>
            </a:r>
            <a:r>
              <a:rPr lang="en-US" altLang="ko-KR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CSS ,</a:t>
            </a:r>
            <a:r>
              <a:rPr lang="ko-KR" altLang="en-US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 </a:t>
            </a:r>
            <a:r>
              <a:rPr lang="en-US" altLang="ko-KR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JS</a:t>
            </a:r>
            <a:endParaRPr lang="en-US" altLang="ko-KR" sz="1500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endParaRPr lang="en-US" altLang="ko-KR" sz="1500">
              <a:solidFill>
                <a:schemeClr val="tx2">
                  <a:lumMod val="90000"/>
                  <a:lumOff val="10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tx1"/>
                </a:solidFill>
                <a:latin typeface="나눔스퀘어라운드OTF ExtraBold"/>
                <a:ea typeface="나눔스퀘어라운드OTF ExtraBold"/>
              </a:rPr>
              <a:t>백엔드</a:t>
            </a:r>
            <a:endParaRPr lang="ko-KR" altLang="en-US" sz="1500" b="1">
              <a:solidFill>
                <a:schemeClr val="tx1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Java</a:t>
            </a:r>
            <a:endParaRPr lang="en-US" altLang="ko-KR" sz="1500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endParaRPr lang="en-US" altLang="ko-KR" sz="1500">
              <a:solidFill>
                <a:srgbClr val="1b026b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tx1"/>
                </a:solidFill>
                <a:latin typeface="나눔스퀘어라운드OTF ExtraBold"/>
                <a:ea typeface="나눔스퀘어라운드OTF ExtraBold"/>
              </a:rPr>
              <a:t>데이터 전처리</a:t>
            </a:r>
            <a:r>
              <a:rPr lang="en-US" altLang="ko-KR" sz="1500" b="1">
                <a:solidFill>
                  <a:schemeClr val="tx1"/>
                </a:solidFill>
                <a:latin typeface="나눔스퀘어라운드OTF ExtraBold"/>
                <a:ea typeface="나눔스퀘어라운드OTF ExtraBold"/>
              </a:rPr>
              <a:t>,</a:t>
            </a:r>
            <a:r>
              <a:rPr lang="ko-KR" altLang="en-US" sz="1500" b="1">
                <a:solidFill>
                  <a:schemeClr val="tx1"/>
                </a:solidFill>
                <a:latin typeface="나눔스퀘어라운드OTF ExtraBold"/>
                <a:ea typeface="나눔스퀘어라운드OTF ExtraBold"/>
              </a:rPr>
              <a:t>인공지능</a:t>
            </a:r>
            <a:endParaRPr lang="ko-KR" altLang="en-US" sz="1500" b="1">
              <a:solidFill>
                <a:schemeClr val="tx1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Python</a:t>
            </a:r>
            <a:endParaRPr lang="en-US" altLang="ko-KR" sz="1500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endParaRPr lang="en-US" altLang="ko-KR" sz="1500" b="1">
              <a:solidFill>
                <a:schemeClr val="tx2">
                  <a:lumMod val="90000"/>
                  <a:lumOff val="10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tx1"/>
                </a:solidFill>
                <a:latin typeface="나눔스퀘어라운드OTF ExtraBold"/>
                <a:ea typeface="나눔스퀘어라운드OTF ExtraBold"/>
              </a:rPr>
              <a:t>데이터베이스</a:t>
            </a:r>
            <a:endParaRPr lang="ko-KR" altLang="en-US" sz="1500" b="1">
              <a:solidFill>
                <a:schemeClr val="tx1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MySQL , MariaDb</a:t>
            </a:r>
            <a:endParaRPr lang="en-US" altLang="ko-KR" sz="1500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endParaRPr lang="en-US" altLang="ko-KR" sz="1500">
              <a:solidFill>
                <a:schemeClr val="tx2">
                  <a:lumMod val="90000"/>
                  <a:lumOff val="10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 sz="1500" b="1">
                <a:solidFill>
                  <a:schemeClr val="tx1"/>
                </a:solidFill>
                <a:latin typeface="나눔스퀘어라운드OTF ExtraBold"/>
                <a:ea typeface="나눔스퀘어라운드OTF ExtraBold"/>
              </a:rPr>
              <a:t>IDE</a:t>
            </a:r>
            <a:endParaRPr lang="en-US" altLang="ko-KR" sz="1500" b="1">
              <a:solidFill>
                <a:schemeClr val="tx1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Eclipse , PyCharm</a:t>
            </a:r>
            <a:endParaRPr lang="en-US" altLang="ko-KR" sz="1500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endParaRPr lang="en-US" altLang="ko-KR" sz="1500">
              <a:solidFill>
                <a:schemeClr val="tx2">
                  <a:lumMod val="90000"/>
                  <a:lumOff val="10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ko-KR" altLang="en-US" sz="1500" b="1">
                <a:solidFill>
                  <a:schemeClr val="tx1"/>
                </a:solidFill>
                <a:latin typeface="나눔스퀘어라운드OTF ExtraBold"/>
                <a:ea typeface="나눔스퀘어라운드OTF ExtraBold"/>
              </a:rPr>
              <a:t>웹 프레임워크</a:t>
            </a:r>
            <a:endParaRPr lang="ko-KR" altLang="en-US" sz="1500" b="1">
              <a:solidFill>
                <a:schemeClr val="tx1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Spring boot4</a:t>
            </a:r>
            <a:r>
              <a:rPr lang="ko-KR" altLang="en-US" sz="1500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 </a:t>
            </a:r>
            <a:endParaRPr lang="ko-KR" altLang="en-US" sz="1500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endParaRPr lang="ko-KR" altLang="en-US" sz="1600"/>
          </a:p>
        </p:txBody>
      </p:sp>
      <p:sp>
        <p:nvSpPr>
          <p:cNvPr id="58" name="사각형: 둥근 모서리 29"/>
          <p:cNvSpPr/>
          <p:nvPr/>
        </p:nvSpPr>
        <p:spPr>
          <a:xfrm>
            <a:off x="3923819" y="1864321"/>
            <a:ext cx="2411700" cy="4304961"/>
          </a:xfrm>
          <a:prstGeom prst="roundRect">
            <a:avLst>
              <a:gd name="adj" fmla="val 16667"/>
            </a:avLst>
          </a:prstGeom>
          <a:noFill/>
          <a:ln w="76200" cap="flat" cmpd="sng" algn="ctr">
            <a:solidFill>
              <a:srgbClr val="83a2d9"/>
            </a:solidFill>
            <a:prstDash val="solid"/>
            <a:round/>
          </a:ln>
          <a:effectLst/>
        </p:spPr>
        <p:txBody>
          <a:bodyPr tIns="359999" bIns="4680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1b026b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라운드OTF ExtraBold"/>
                <a:ea typeface="나눔스퀘어라운드OTF ExtraBold"/>
              </a:rPr>
              <a:t>버전관리</a:t>
            </a:r>
            <a:endParaRPr lang="ko-KR" altLang="en-US" b="1">
              <a:solidFill>
                <a:schemeClr val="tx1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Git hub</a:t>
            </a:r>
            <a:endParaRPr lang="en-US" altLang="ko-KR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rgbClr val="1b026b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라운드OTF ExtraBold"/>
                <a:ea typeface="나눔스퀘어라운드OTF ExtraBold"/>
              </a:rPr>
              <a:t>그외</a:t>
            </a:r>
            <a:endParaRPr lang="ko-KR" altLang="en-US" b="1">
              <a:solidFill>
                <a:schemeClr val="tx1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WebSocket</a:t>
            </a:r>
            <a:endParaRPr lang="en-US" altLang="ko-KR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ProcessBuilder</a:t>
            </a:r>
            <a:endParaRPr lang="en-US" altLang="ko-KR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GoogleChart</a:t>
            </a:r>
            <a:endParaRPr lang="en-US" altLang="ko-KR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numpy</a:t>
            </a:r>
            <a:endParaRPr lang="en-US" altLang="ko-KR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joblib</a:t>
            </a:r>
            <a:endParaRPr lang="en-US" altLang="ko-KR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r>
              <a:rPr lang="en-US" altLang="ko-KR">
                <a:solidFill>
                  <a:srgbClr val="002060"/>
                </a:solidFill>
                <a:latin typeface="나눔스퀘어라운드OTF ExtraBold"/>
                <a:ea typeface="나눔스퀘어라운드OTF ExtraBold"/>
              </a:rPr>
              <a:t>patplotlib</a:t>
            </a:r>
            <a:endParaRPr lang="en-US" altLang="ko-KR">
              <a:solidFill>
                <a:srgbClr val="002060"/>
              </a:solidFill>
              <a:latin typeface="나눔스퀘어라운드OTF ExtraBold"/>
              <a:ea typeface="나눔스퀘어라운드OTF ExtraBold"/>
            </a:endParaRPr>
          </a:p>
          <a:p>
            <a:pPr algn="ctr">
              <a:defRPr/>
            </a:pPr>
            <a:endParaRPr lang="en-US" altLang="ko-KR">
              <a:solidFill>
                <a:srgbClr val="1b026b"/>
              </a:solidFill>
              <a:latin typeface="나눔스퀘어라운드OTF ExtraBold"/>
              <a:ea typeface="나눔스퀘어라운드OTF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7525" y="1381316"/>
            <a:ext cx="1512923" cy="151292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6310" y="2997474"/>
            <a:ext cx="1217469" cy="121746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35518" y="4654246"/>
            <a:ext cx="1359510" cy="1359510"/>
          </a:xfrm>
          <a:prstGeom prst="rect">
            <a:avLst/>
          </a:prstGeom>
        </p:spPr>
      </p:pic>
      <p:pic>
        <p:nvPicPr>
          <p:cNvPr id="62" name="그래픽 3" descr="문서 단색으로 채워진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16738" y="1049559"/>
            <a:ext cx="1519841" cy="720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 rot="0">
            <a:off x="775575" y="517836"/>
            <a:ext cx="10640370" cy="5822327"/>
            <a:chOff x="775575" y="517836"/>
            <a:chExt cx="10640370" cy="5822327"/>
          </a:xfrm>
        </p:grpSpPr>
        <p:grpSp>
          <p:nvGrpSpPr>
            <p:cNvPr id="17" name="그룹 16"/>
            <p:cNvGrpSpPr/>
            <p:nvPr/>
          </p:nvGrpSpPr>
          <p:grpSpPr>
            <a:xfrm rot="0">
              <a:off x="775575" y="517836"/>
              <a:ext cx="10640370" cy="5822327"/>
              <a:chOff x="1201635" y="798037"/>
              <a:chExt cx="9867764" cy="5399563"/>
            </a:xfrm>
            <a:effectLst>
              <a:outerShdw blurRad="50800" dist="38100" dir="2700000" algn="tl" rotWithShape="0">
                <a:srgbClr val="002b82">
                  <a:alpha val="40000"/>
                </a:srgb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1202081" y="1214120"/>
                <a:ext cx="9867290" cy="4983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/>
                  <a:t> </a:t>
                </a:r>
                <a:endParaRPr lang="ko-KR" altLang="en-US"/>
              </a:p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202079" y="798037"/>
                <a:ext cx="2110540" cy="423860"/>
              </a:xfrm>
              <a:prstGeom prst="rect">
                <a:avLst/>
              </a:prstGeom>
              <a:solidFill>
                <a:srgbClr val="83a2d9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9fc9eb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201635" y="798037"/>
                <a:ext cx="9867764" cy="423860"/>
              </a:xfrm>
              <a:prstGeom prst="rect">
                <a:avLst/>
              </a:prstGeom>
              <a:solidFill>
                <a:srgbClr val="a5bbe3"/>
              </a:solidFill>
              <a:ln>
                <a:noFill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9fc9eb"/>
                  </a:solidFill>
                </a:endParaRPr>
              </a:p>
            </p:txBody>
          </p:sp>
        </p:grpSp>
        <p:pic>
          <p:nvPicPr>
            <p:cNvPr id="34" name="그래픽 33" descr="모니터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6119" y="537622"/>
              <a:ext cx="427325" cy="427325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1214670" y="551703"/>
              <a:ext cx="1551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en-US" altLang="ko-KR" mc:Ignorable="hp" hp:hslEmbossed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</a:rPr>
                <a:t>DATABOOM</a:t>
              </a:r>
              <a:endParaRPr xmlns:mc="http://schemas.openxmlformats.org/markup-compatibility/2006" xmlns:hp="http://schemas.haansoft.com/office/presentation/8.0" lang="ko-KR" altLang="en-US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746457" y="518186"/>
              <a:ext cx="3045645" cy="457047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32" name="곱하기 기호 31"/>
            <p:cNvSpPr/>
            <p:nvPr/>
          </p:nvSpPr>
          <p:spPr>
            <a:xfrm>
              <a:off x="7401232" y="594930"/>
              <a:ext cx="313339" cy="316504"/>
            </a:xfrm>
            <a:prstGeom prst="mathMultiply">
              <a:avLst>
                <a:gd name="adj1" fmla="val 23520"/>
              </a:avLst>
            </a:prstGeom>
            <a:solidFill>
              <a:srgbClr val="4d79c7"/>
            </a:solidFill>
            <a:ln>
              <a:solidFill>
                <a:srgbClr val="366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1011537" y="2084586"/>
          <a:ext cx="10019137" cy="4115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7586"/>
                <a:gridCol w="3263193"/>
                <a:gridCol w="4688358"/>
              </a:tblGrid>
              <a:tr h="5197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/>
                        <a:t>구분</a:t>
                      </a:r>
                      <a:endParaRPr lang="ko-KR" altLang="en-US" sz="1800"/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b6ca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b6ca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bbe3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/>
                        <a:t>기간</a:t>
                      </a:r>
                      <a:endParaRPr lang="ko-KR" altLang="en-US" sz="1800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b6ca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b6ca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ae9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/>
                        <a:t>활동</a:t>
                      </a:r>
                      <a:endParaRPr lang="ko-KR" altLang="en-US" sz="1800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b6ca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b6ca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ae9">
                        <a:alpha val="50000"/>
                      </a:srgbClr>
                    </a:solidFill>
                  </a:tcPr>
                </a:tc>
              </a:tr>
              <a:tr h="5197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/>
                        <a:t>사전기획</a:t>
                      </a:r>
                      <a:endParaRPr lang="ko-KR" altLang="en-US" sz="1800"/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b6ca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bbe3">
                        <a:alpha val="22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1/29~2/4</a:t>
                      </a:r>
                      <a:endParaRPr lang="en-US" altLang="ko-KR" sz="1800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b6ca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기획안 작성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ko-KR" altLang="ko-KR"/>
                        <a:t>기능토의</a:t>
                      </a:r>
                      <a:r>
                        <a:rPr lang="ko-KR" altLang="en-US"/>
                        <a:t> 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r>
                        <a:rPr lang="ko-KR" altLang="ko-KR"/>
                        <a:t>개발환경 </a:t>
                      </a:r>
                      <a:r>
                        <a:rPr lang="ko-KR" altLang="en-US"/>
                        <a:t>결정</a:t>
                      </a: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b6ca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97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/>
                        <a:t>기술 수집</a:t>
                      </a:r>
                      <a:endParaRPr lang="ko-KR" altLang="en-US" sz="1800"/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bbe3">
                        <a:alpha val="22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2/5~2/11</a:t>
                      </a:r>
                      <a:endParaRPr lang="en-US" altLang="ko-KR" sz="1800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구현시 필요한 기술 서칭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r>
                        <a:rPr lang="ko-KR" altLang="en-US" sz="1700"/>
                        <a:t>필요한 데이터 수집</a:t>
                      </a:r>
                      <a:r>
                        <a:rPr lang="en-US" altLang="ko-KR" sz="1700"/>
                        <a:t>,</a:t>
                      </a:r>
                      <a:r>
                        <a:rPr lang="ko-KR" altLang="en-US" sz="1700"/>
                        <a:t> </a:t>
                      </a:r>
                      <a:r>
                        <a:rPr lang="en-US" altLang="ko-KR" sz="1700"/>
                        <a:t>DB</a:t>
                      </a:r>
                      <a:r>
                        <a:rPr lang="ko-KR" altLang="en-US" sz="1700"/>
                        <a:t>칼럼 설정</a:t>
                      </a:r>
                      <a:endParaRPr lang="ko-KR" altLang="en-US" sz="1700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97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/>
                        <a:t>방향성 수립</a:t>
                      </a:r>
                      <a:endParaRPr lang="ko-KR" altLang="en-US" sz="1800"/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bbe3">
                        <a:alpha val="22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2/12~2/18</a:t>
                      </a:r>
                      <a:endParaRPr lang="en-US" altLang="ko-KR" sz="1800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담당파트 구체적인 기획 수립</a:t>
                      </a: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97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/>
                        <a:t>서비스 구현</a:t>
                      </a:r>
                      <a:endParaRPr lang="ko-KR" altLang="en-US" sz="1800"/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bbe3">
                        <a:alpha val="22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2/19~2/25</a:t>
                      </a:r>
                      <a:endParaRPr lang="en-US" altLang="ko-KR" sz="1800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/>
                        <a:t>웹 서비스 구현</a:t>
                      </a:r>
                      <a:endParaRPr lang="en-US" altLang="ko-KR" sz="1800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389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QA</a:t>
                      </a:r>
                      <a:r>
                        <a:rPr lang="ko-KR" altLang="en-US" sz="1700"/>
                        <a:t> 테스트</a:t>
                      </a:r>
                      <a:endParaRPr lang="ko-KR" altLang="en-US" sz="1700"/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bbe3">
                        <a:alpha val="22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2/26~3/3</a:t>
                      </a:r>
                      <a:endParaRPr lang="en-US" altLang="ko-KR" sz="1800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QA</a:t>
                      </a:r>
                      <a:r>
                        <a:rPr lang="ko-KR" altLang="en-US" sz="1800"/>
                        <a:t>요청 및 서비스 점검</a:t>
                      </a:r>
                      <a:endParaRPr lang="ko-KR" altLang="en-US" sz="1800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b9cae9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97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/>
                        <a:t>유지보수</a:t>
                      </a:r>
                      <a:endParaRPr lang="ko-KR" altLang="en-US" sz="1800"/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b6ca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bbe3">
                        <a:alpha val="22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3/4~3/12</a:t>
                      </a:r>
                      <a:endParaRPr lang="en-US" altLang="ko-KR" sz="1800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b6ca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유지보스를 위해 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r>
                        <a:rPr lang="ko-KR" altLang="en-US"/>
                        <a:t>조원들과 코드 리뷰</a:t>
                      </a: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b9cae9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b9cae9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b9cae9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b6ca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580823" y="1271002"/>
            <a:ext cx="37684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일정 및 규모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04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9074283" y="1734403"/>
            <a:ext cx="2029824" cy="348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>
                <a:solidFill>
                  <a:srgbClr val="002b82"/>
                </a:solidFill>
              </a:rPr>
              <a:t>기간 </a:t>
            </a:r>
            <a:r>
              <a:rPr lang="en-US" altLang="ko-KR" sz="1700" b="1">
                <a:solidFill>
                  <a:srgbClr val="002b82"/>
                </a:solidFill>
              </a:rPr>
              <a:t>:</a:t>
            </a:r>
            <a:r>
              <a:rPr lang="ko-KR" altLang="en-US" sz="1700" b="1">
                <a:solidFill>
                  <a:srgbClr val="002b82"/>
                </a:solidFill>
              </a:rPr>
              <a:t> </a:t>
            </a:r>
            <a:r>
              <a:rPr lang="en-US" altLang="ko-KR" sz="1700" b="1">
                <a:solidFill>
                  <a:srgbClr val="002b82"/>
                </a:solidFill>
              </a:rPr>
              <a:t>1/29~3/12</a:t>
            </a:r>
            <a:endParaRPr lang="en-US" altLang="ko-KR" sz="1700" b="1">
              <a:solidFill>
                <a:srgbClr val="002b82"/>
              </a:solidFill>
            </a:endParaRPr>
          </a:p>
        </p:txBody>
      </p:sp>
      <p:sp>
        <p:nvSpPr>
          <p:cNvPr id="52" name="TextBox 25"/>
          <p:cNvSpPr txBox="1"/>
          <p:nvPr/>
        </p:nvSpPr>
        <p:spPr>
          <a:xfrm>
            <a:off x="3426102" y="585242"/>
            <a:ext cx="2515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기술 스택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53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54" name="TextBox 30"/>
          <p:cNvSpPr txBox="1"/>
          <p:nvPr/>
        </p:nvSpPr>
        <p:spPr>
          <a:xfrm>
            <a:off x="5167388" y="596506"/>
            <a:ext cx="2279609" cy="335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프로젝트 일정 및 규모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pic>
        <p:nvPicPr>
          <p:cNvPr id="55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79923" y="555963"/>
            <a:ext cx="388350" cy="38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 rot="0">
            <a:off x="775575" y="517836"/>
            <a:ext cx="10640370" cy="5822327"/>
            <a:chOff x="775575" y="517836"/>
            <a:chExt cx="10640370" cy="5822327"/>
          </a:xfrm>
        </p:grpSpPr>
        <p:grpSp>
          <p:nvGrpSpPr>
            <p:cNvPr id="17" name="그룹 16"/>
            <p:cNvGrpSpPr/>
            <p:nvPr/>
          </p:nvGrpSpPr>
          <p:grpSpPr>
            <a:xfrm rot="0">
              <a:off x="775575" y="517836"/>
              <a:ext cx="10640370" cy="5822327"/>
              <a:chOff x="1201635" y="798037"/>
              <a:chExt cx="9867764" cy="5399563"/>
            </a:xfrm>
            <a:effectLst>
              <a:outerShdw blurRad="50800" dist="38100" dir="2700000" algn="tl" rotWithShape="0">
                <a:srgbClr val="002b82">
                  <a:alpha val="40000"/>
                </a:srgbClr>
              </a:outerShdw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1202081" y="1214120"/>
                <a:ext cx="9867290" cy="4983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/>
                  <a:t> </a:t>
                </a:r>
                <a:endParaRPr lang="ko-KR" altLang="en-US"/>
              </a:p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202079" y="798037"/>
                <a:ext cx="2110540" cy="423860"/>
              </a:xfrm>
              <a:prstGeom prst="rect">
                <a:avLst/>
              </a:prstGeom>
              <a:solidFill>
                <a:srgbClr val="83a2d9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9fc9eb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201635" y="798037"/>
                <a:ext cx="9867764" cy="423860"/>
              </a:xfrm>
              <a:prstGeom prst="rect">
                <a:avLst/>
              </a:prstGeom>
              <a:solidFill>
                <a:srgbClr val="a5bbe3"/>
              </a:solidFill>
              <a:ln>
                <a:noFill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9fc9eb"/>
                  </a:solidFill>
                </a:endParaRPr>
              </a:p>
            </p:txBody>
          </p:sp>
        </p:grpSp>
        <p:pic>
          <p:nvPicPr>
            <p:cNvPr id="34" name="그래픽 33" descr="모니터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6119" y="537622"/>
              <a:ext cx="427325" cy="427325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1214670" y="551703"/>
              <a:ext cx="1551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en-US" altLang="ko-KR" mc:Ignorable="hp" hp:hslEmbossed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2060">
                        <a:alpha val="65000"/>
                      </a:srgbClr>
                    </a:outerShdw>
                  </a:effectLst>
                </a:rPr>
                <a:t>DATABOOM</a:t>
              </a:r>
              <a:endParaRPr xmlns:mc="http://schemas.openxmlformats.org/markup-compatibility/2006" xmlns:hp="http://schemas.haansoft.com/office/presentation/8.0" lang="ko-KR" altLang="en-US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746457" y="518186"/>
              <a:ext cx="3045645" cy="457047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32" name="곱하기 기호 31"/>
            <p:cNvSpPr/>
            <p:nvPr/>
          </p:nvSpPr>
          <p:spPr>
            <a:xfrm>
              <a:off x="7401232" y="594930"/>
              <a:ext cx="313339" cy="316504"/>
            </a:xfrm>
            <a:prstGeom prst="mathMultiply">
              <a:avLst>
                <a:gd name="adj1" fmla="val 23520"/>
              </a:avLst>
            </a:prstGeom>
            <a:solidFill>
              <a:srgbClr val="4d79c7"/>
            </a:solidFill>
            <a:ln>
              <a:solidFill>
                <a:srgbClr val="366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580823" y="1271002"/>
            <a:ext cx="376841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프로젝트 일정 및 규모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04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sp>
        <p:nvSpPr>
          <p:cNvPr id="52" name="TextBox 25"/>
          <p:cNvSpPr txBox="1"/>
          <p:nvPr/>
        </p:nvSpPr>
        <p:spPr>
          <a:xfrm>
            <a:off x="3426102" y="585242"/>
            <a:ext cx="2515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기술 스택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53" name="그래픽 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54" name="TextBox 30"/>
          <p:cNvSpPr txBox="1"/>
          <p:nvPr/>
        </p:nvSpPr>
        <p:spPr>
          <a:xfrm>
            <a:off x="5167388" y="596506"/>
            <a:ext cx="2279609" cy="335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프로젝트 일정 및 규모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pic>
        <p:nvPicPr>
          <p:cNvPr id="55" name="그래픽 3" descr="문서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79923" y="555963"/>
            <a:ext cx="388350" cy="388350"/>
          </a:xfrm>
          <a:prstGeom prst="rect">
            <a:avLst/>
          </a:prstGeom>
        </p:spPr>
      </p:pic>
      <p:pic>
        <p:nvPicPr>
          <p:cNvPr id="56" name="그림 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41114" y="1873518"/>
            <a:ext cx="5759595" cy="4155029"/>
          </a:xfrm>
          <a:prstGeom prst="rect">
            <a:avLst/>
          </a:prstGeom>
        </p:spPr>
      </p:pic>
      <p:grpSp>
        <p:nvGrpSpPr>
          <p:cNvPr id="57" name="그룹 19"/>
          <p:cNvGrpSpPr/>
          <p:nvPr/>
        </p:nvGrpSpPr>
        <p:grpSpPr>
          <a:xfrm rot="0">
            <a:off x="1039780" y="1784913"/>
            <a:ext cx="4385457" cy="4335226"/>
            <a:chOff x="1096924" y="1813945"/>
            <a:chExt cx="4385457" cy="4335226"/>
          </a:xfrm>
        </p:grpSpPr>
        <p:sp>
          <p:nvSpPr>
            <p:cNvPr id="58" name="화살표: 오른쪽 56"/>
            <p:cNvSpPr/>
            <p:nvPr/>
          </p:nvSpPr>
          <p:spPr>
            <a:xfrm rot="5373070">
              <a:off x="2992453" y="2619896"/>
              <a:ext cx="682367" cy="45909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d79c7"/>
            </a:solidFill>
            <a:ln>
              <a:solidFill>
                <a:srgbClr val="366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59" name="그룹 15"/>
            <p:cNvGrpSpPr/>
            <p:nvPr/>
          </p:nvGrpSpPr>
          <p:grpSpPr>
            <a:xfrm rot="0">
              <a:off x="1096924" y="3180337"/>
              <a:ext cx="4385457" cy="2272692"/>
              <a:chOff x="1021688" y="3057373"/>
              <a:chExt cx="4445909" cy="2304020"/>
            </a:xfrm>
          </p:grpSpPr>
          <p:grpSp>
            <p:nvGrpSpPr>
              <p:cNvPr id="60" name="그룹 10"/>
              <p:cNvGrpSpPr/>
              <p:nvPr/>
            </p:nvGrpSpPr>
            <p:grpSpPr>
              <a:xfrm rot="0">
                <a:off x="1021688" y="3057373"/>
                <a:ext cx="4445909" cy="1114061"/>
                <a:chOff x="1462058" y="2499936"/>
                <a:chExt cx="4445909" cy="1382701"/>
              </a:xfrm>
            </p:grpSpPr>
            <p:pic>
              <p:nvPicPr>
                <p:cNvPr id="61" name="그림 2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462058" y="2501773"/>
                  <a:ext cx="1370380" cy="1370380"/>
                </a:xfrm>
                <a:prstGeom prst="rect">
                  <a:avLst/>
                </a:prstGeom>
              </p:spPr>
            </p:pic>
            <p:sp>
              <p:nvSpPr>
                <p:cNvPr id="62" name="TextBox 39"/>
                <p:cNvSpPr txBox="1"/>
                <p:nvPr/>
              </p:nvSpPr>
              <p:spPr>
                <a:xfrm>
                  <a:off x="1479500" y="3136299"/>
                  <a:ext cx="1370381" cy="4620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800"/>
                    <a:t>아이템 </a:t>
                  </a:r>
                  <a:r>
                    <a:rPr lang="en-US" altLang="ko-KR" sz="1800" b="1"/>
                    <a:t>22</a:t>
                  </a:r>
                  <a:endParaRPr lang="en-US" altLang="ko-KR" sz="1800" b="1"/>
                </a:p>
              </p:txBody>
            </p:sp>
            <p:pic>
              <p:nvPicPr>
                <p:cNvPr id="63" name="그림 4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2999823" y="2512257"/>
                  <a:ext cx="1370380" cy="1370380"/>
                </a:xfrm>
                <a:prstGeom prst="rect">
                  <a:avLst/>
                </a:prstGeom>
              </p:spPr>
            </p:pic>
            <p:sp>
              <p:nvSpPr>
                <p:cNvPr id="64" name="TextBox 41"/>
                <p:cNvSpPr txBox="1"/>
                <p:nvPr/>
              </p:nvSpPr>
              <p:spPr>
                <a:xfrm>
                  <a:off x="3017257" y="3146772"/>
                  <a:ext cx="1370380" cy="4552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800"/>
                    <a:t>전적검색 </a:t>
                  </a:r>
                  <a:r>
                    <a:rPr lang="en-US" altLang="ko-KR" sz="1800" b="1"/>
                    <a:t>6</a:t>
                  </a:r>
                  <a:endParaRPr lang="en-US" altLang="ko-KR" sz="1800" b="1"/>
                </a:p>
              </p:txBody>
            </p:sp>
            <p:pic>
              <p:nvPicPr>
                <p:cNvPr id="65" name="그림 47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4520139" y="2499936"/>
                  <a:ext cx="1370380" cy="1370380"/>
                </a:xfrm>
                <a:prstGeom prst="rect">
                  <a:avLst/>
                </a:prstGeom>
              </p:spPr>
            </p:pic>
            <p:sp>
              <p:nvSpPr>
                <p:cNvPr id="66" name="TextBox 57"/>
                <p:cNvSpPr txBox="1"/>
                <p:nvPr/>
              </p:nvSpPr>
              <p:spPr>
                <a:xfrm>
                  <a:off x="4537587" y="3134453"/>
                  <a:ext cx="1370379" cy="4555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800"/>
                    <a:t>인공지능 </a:t>
                  </a:r>
                  <a:r>
                    <a:rPr lang="en-US" altLang="ko-KR" sz="1800" b="1"/>
                    <a:t>4</a:t>
                  </a:r>
                  <a:endParaRPr lang="en-US" altLang="ko-KR" sz="1800" b="1"/>
                </a:p>
              </p:txBody>
            </p:sp>
          </p:grpSp>
          <p:grpSp>
            <p:nvGrpSpPr>
              <p:cNvPr id="67" name="그룹 69"/>
              <p:cNvGrpSpPr/>
              <p:nvPr/>
            </p:nvGrpSpPr>
            <p:grpSpPr>
              <a:xfrm rot="0">
                <a:off x="1021688" y="4247333"/>
                <a:ext cx="4445909" cy="1114061"/>
                <a:chOff x="1462058" y="2499936"/>
                <a:chExt cx="4445909" cy="1382701"/>
              </a:xfrm>
            </p:grpSpPr>
            <p:pic>
              <p:nvPicPr>
                <p:cNvPr id="68" name="그림 73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1462058" y="2501773"/>
                  <a:ext cx="1370380" cy="1370380"/>
                </a:xfrm>
                <a:prstGeom prst="rect">
                  <a:avLst/>
                </a:prstGeom>
              </p:spPr>
            </p:pic>
            <p:sp>
              <p:nvSpPr>
                <p:cNvPr id="69" name="TextBox 74"/>
                <p:cNvSpPr txBox="1"/>
                <p:nvPr/>
              </p:nvSpPr>
              <p:spPr>
                <a:xfrm>
                  <a:off x="1479505" y="3136301"/>
                  <a:ext cx="1370379" cy="4592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800"/>
                    <a:t>듀오 </a:t>
                  </a:r>
                  <a:r>
                    <a:rPr lang="en-US" altLang="ko-KR" b="1"/>
                    <a:t>3</a:t>
                  </a:r>
                  <a:endParaRPr lang="en-US" altLang="ko-KR" sz="1800" b="1"/>
                </a:p>
              </p:txBody>
            </p:sp>
            <p:pic>
              <p:nvPicPr>
                <p:cNvPr id="70" name="그림 75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2999823" y="2512257"/>
                  <a:ext cx="1370380" cy="1370380"/>
                </a:xfrm>
                <a:prstGeom prst="rect">
                  <a:avLst/>
                </a:prstGeom>
              </p:spPr>
            </p:pic>
            <p:sp>
              <p:nvSpPr>
                <p:cNvPr id="71" name="TextBox 76"/>
                <p:cNvSpPr txBox="1"/>
                <p:nvPr/>
              </p:nvSpPr>
              <p:spPr>
                <a:xfrm>
                  <a:off x="3017271" y="3146785"/>
                  <a:ext cx="1370379" cy="4607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/>
                    <a:t>로그인</a:t>
                  </a:r>
                  <a:r>
                    <a:rPr lang="ko-KR" altLang="en-US" sz="1800"/>
                    <a:t> </a:t>
                  </a:r>
                  <a:r>
                    <a:rPr lang="en-US" altLang="ko-KR" b="1"/>
                    <a:t>2</a:t>
                  </a:r>
                  <a:endParaRPr lang="en-US" altLang="ko-KR" sz="1800" b="1"/>
                </a:p>
              </p:txBody>
            </p:sp>
            <p:pic>
              <p:nvPicPr>
                <p:cNvPr id="72" name="그림 77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4520139" y="2499936"/>
                  <a:ext cx="1370380" cy="1370380"/>
                </a:xfrm>
                <a:prstGeom prst="rect">
                  <a:avLst/>
                </a:prstGeom>
              </p:spPr>
            </p:pic>
            <p:sp>
              <p:nvSpPr>
                <p:cNvPr id="73" name="TextBox 78"/>
                <p:cNvSpPr txBox="1"/>
                <p:nvPr/>
              </p:nvSpPr>
              <p:spPr>
                <a:xfrm>
                  <a:off x="4537587" y="3134464"/>
                  <a:ext cx="1370379" cy="4611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/>
                    <a:t>결제</a:t>
                  </a:r>
                  <a:r>
                    <a:rPr lang="ko-KR" altLang="en-US" sz="1800"/>
                    <a:t> </a:t>
                  </a:r>
                  <a:r>
                    <a:rPr lang="en-US" altLang="ko-KR" b="1"/>
                    <a:t>1</a:t>
                  </a:r>
                  <a:endParaRPr lang="en-US" altLang="ko-KR" sz="1800" b="1"/>
                </a:p>
              </p:txBody>
            </p:sp>
          </p:grpSp>
        </p:grpSp>
        <p:sp>
          <p:nvSpPr>
            <p:cNvPr id="74" name="사각형: 둥근 한쪽 모서리 83"/>
            <p:cNvSpPr/>
            <p:nvPr/>
          </p:nvSpPr>
          <p:spPr>
            <a:xfrm>
              <a:off x="1114376" y="5583307"/>
              <a:ext cx="4302706" cy="565864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2c7e7">
                    <a:lumMod val="99000"/>
                  </a:srgbClr>
                </a:gs>
                <a:gs pos="100000">
                  <a:srgbClr val="cde0f2"/>
                </a:gs>
              </a:gsLst>
              <a:lin ang="0" scaled="0"/>
            </a:gradFill>
            <a:ln>
              <a:solidFill>
                <a:srgbClr val="83a2d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rgbClr val="002060"/>
                  </a:solidFill>
                </a:rPr>
                <a:t>총데이터 </a:t>
              </a:r>
              <a:r>
                <a:rPr lang="en-US" altLang="ko-KR">
                  <a:solidFill>
                    <a:srgbClr val="002060"/>
                  </a:solidFill>
                </a:rPr>
                <a:t>100</a:t>
              </a:r>
              <a:r>
                <a:rPr lang="ko-KR" altLang="en-US">
                  <a:solidFill>
                    <a:srgbClr val="002060"/>
                  </a:solidFill>
                </a:rPr>
                <a:t>만건 이상</a:t>
              </a:r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75" name="사각형: 둥근 한쪽 모서리 84"/>
            <p:cNvSpPr/>
            <p:nvPr/>
          </p:nvSpPr>
          <p:spPr>
            <a:xfrm>
              <a:off x="1096926" y="1813945"/>
              <a:ext cx="4302706" cy="565864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2c7e7">
                    <a:lumMod val="99000"/>
                  </a:srgbClr>
                </a:gs>
                <a:gs pos="100000">
                  <a:srgbClr val="cde0f2"/>
                </a:gs>
              </a:gsLst>
              <a:lin ang="0" scaled="0"/>
            </a:gradFill>
            <a:ln>
              <a:solidFill>
                <a:srgbClr val="83a2d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rgbClr val="002060"/>
                  </a:solidFill>
                </a:rPr>
                <a:t>총 테이블 </a:t>
              </a:r>
              <a:r>
                <a:rPr lang="en-US" altLang="ko-KR">
                  <a:solidFill>
                    <a:srgbClr val="002060"/>
                  </a:solidFill>
                </a:rPr>
                <a:t>38</a:t>
              </a:r>
              <a:endParaRPr lang="ko-KR" altLang="en-US">
                <a:solidFill>
                  <a:srgbClr val="00206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0161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776720"/>
            <a:ext cx="12192000" cy="91440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775575" y="517836"/>
            <a:ext cx="10640370" cy="5822327"/>
            <a:chOff x="1201635" y="798037"/>
            <a:chExt cx="9867764" cy="5399563"/>
          </a:xfrm>
          <a:effectLst>
            <a:outerShdw blurRad="50800" dist="38100" dir="2700000" algn="tl" rotWithShape="0">
              <a:srgbClr val="002b82">
                <a:alpha val="40000"/>
              </a:srgbClr>
            </a:outerShdw>
          </a:effectLst>
        </p:grpSpPr>
        <p:sp>
          <p:nvSpPr>
            <p:cNvPr id="12" name="직사각형 11"/>
            <p:cNvSpPr/>
            <p:nvPr/>
          </p:nvSpPr>
          <p:spPr>
            <a:xfrm>
              <a:off x="1202081" y="1214120"/>
              <a:ext cx="9867290" cy="49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/>
                <a:t> </a:t>
              </a: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2079" y="798037"/>
              <a:ext cx="2110540" cy="423860"/>
            </a:xfrm>
            <a:prstGeom prst="rect">
              <a:avLst/>
            </a:prstGeom>
            <a:solidFill>
              <a:srgbClr val="83a2d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01635" y="798037"/>
              <a:ext cx="9867764" cy="423860"/>
            </a:xfrm>
            <a:prstGeom prst="rect">
              <a:avLst/>
            </a:prstGeom>
            <a:solidFill>
              <a:srgbClr val="a5bbe3"/>
            </a:solidFill>
            <a:ln>
              <a:noFill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9fc9eb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7482552" y="517836"/>
            <a:ext cx="1877066" cy="457047"/>
          </a:xfrm>
          <a:prstGeom prst="rect">
            <a:avLst/>
          </a:prstGeom>
          <a:solidFill>
            <a:srgbClr val="83a2d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fc9eb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74713" y="586428"/>
            <a:ext cx="1551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기획 의도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33" name="곱하기 기호 32"/>
          <p:cNvSpPr/>
          <p:nvPr/>
        </p:nvSpPr>
        <p:spPr>
          <a:xfrm>
            <a:off x="9030760" y="594580"/>
            <a:ext cx="313339" cy="316504"/>
          </a:xfrm>
          <a:prstGeom prst="mathMultiply">
            <a:avLst>
              <a:gd name="adj1" fmla="val 23520"/>
            </a:avLst>
          </a:prstGeom>
          <a:solidFill>
            <a:srgbClr val="4d79c7"/>
          </a:solidFill>
          <a:ln>
            <a:solidFill>
              <a:srgbClr val="366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214670" y="551703"/>
            <a:ext cx="155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DATABOOM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1202123" y="1548846"/>
            <a:ext cx="8918188" cy="3975653"/>
          </a:xfrm>
          <a:prstGeom prst="rect">
            <a:avLst/>
          </a:prstGeom>
        </p:spPr>
        <p:txBody>
          <a:bodyPr wrap="square"/>
          <a:p>
            <a:pPr>
              <a:defRPr/>
            </a:pPr>
            <a:endParaRPr lang="en-US" altLang="ko-KR"/>
          </a:p>
        </p:txBody>
      </p:sp>
      <p:sp>
        <p:nvSpPr>
          <p:cNvPr id="58" name="TextBox 20"/>
          <p:cNvSpPr txBox="1"/>
          <p:nvPr/>
        </p:nvSpPr>
        <p:spPr>
          <a:xfrm>
            <a:off x="1580823" y="1271002"/>
            <a:ext cx="1606242" cy="5177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002b82"/>
                </a:solidFill>
              </a:rPr>
              <a:t>기획의도</a:t>
            </a:r>
            <a:endParaRPr lang="ko-KR" altLang="en-US" sz="2800" b="1">
              <a:solidFill>
                <a:srgbClr val="002b82"/>
              </a:solidFill>
            </a:endParaRPr>
          </a:p>
        </p:txBody>
      </p:sp>
      <p:sp>
        <p:nvSpPr>
          <p:cNvPr id="59" name="TextBox 22"/>
          <p:cNvSpPr txBox="1"/>
          <p:nvPr/>
        </p:nvSpPr>
        <p:spPr>
          <a:xfrm>
            <a:off x="826119" y="1019168"/>
            <a:ext cx="894096" cy="817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2060"/>
                </a:solidFill>
                <a:latin typeface="+mj-lt"/>
                <a:ea typeface="새굴림"/>
              </a:rPr>
              <a:t>05</a:t>
            </a:r>
            <a:endParaRPr lang="en-US" altLang="ko-KR" sz="4800" b="1">
              <a:solidFill>
                <a:srgbClr val="002060"/>
              </a:solidFill>
              <a:latin typeface="+mj-lt"/>
              <a:ea typeface="새굴림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59686" y="1864449"/>
            <a:ext cx="4197021" cy="4213642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110" y="1974645"/>
            <a:ext cx="5112774" cy="257175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157886">
            <a:off x="1649171" y="3783428"/>
            <a:ext cx="4659466" cy="143312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653403">
            <a:off x="5079536" y="3355780"/>
            <a:ext cx="5510596" cy="499918"/>
          </a:xfrm>
          <a:prstGeom prst="rect">
            <a:avLst/>
          </a:prstGeom>
        </p:spPr>
      </p:pic>
      <p:pic>
        <p:nvPicPr>
          <p:cNvPr id="64" name="그래픽 3" descr="문서 단색으로 채워진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11505" y="544699"/>
            <a:ext cx="388350" cy="388350"/>
          </a:xfrm>
          <a:prstGeom prst="rect">
            <a:avLst/>
          </a:prstGeom>
        </p:spPr>
      </p:pic>
      <p:sp>
        <p:nvSpPr>
          <p:cNvPr id="69" name="TextBox 25"/>
          <p:cNvSpPr txBox="1"/>
          <p:nvPr/>
        </p:nvSpPr>
        <p:spPr>
          <a:xfrm>
            <a:off x="3426102" y="585242"/>
            <a:ext cx="2515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기술 스택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70" name="그래픽 3" descr="문서 단색으로 채워진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062223" y="544699"/>
            <a:ext cx="388350" cy="388350"/>
          </a:xfrm>
          <a:prstGeom prst="rect">
            <a:avLst/>
          </a:prstGeom>
        </p:spPr>
      </p:pic>
      <p:sp>
        <p:nvSpPr>
          <p:cNvPr id="71" name="TextBox 30"/>
          <p:cNvSpPr txBox="1"/>
          <p:nvPr/>
        </p:nvSpPr>
        <p:spPr>
          <a:xfrm>
            <a:off x="5167388" y="596506"/>
            <a:ext cx="2257460" cy="335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65000"/>
                    </a:srgbClr>
                  </a:outerShdw>
                </a:effectLst>
              </a:rPr>
              <a:t>프로젝트 일정 및 규모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  <a:effectLst>
                <a:outerShdw blurRad="50800" dist="38100" dir="2700000" algn="tl" rotWithShape="0">
                  <a:srgbClr val="002060">
                    <a:alpha val="65000"/>
                  </a:srgbClr>
                </a:outerShdw>
              </a:effectLst>
            </a:endParaRPr>
          </a:p>
        </p:txBody>
      </p:sp>
      <p:pic>
        <p:nvPicPr>
          <p:cNvPr id="72" name="그래픽 3" descr="문서 단색으로 채워진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779923" y="555963"/>
            <a:ext cx="388350" cy="388350"/>
          </a:xfrm>
          <a:prstGeom prst="rect">
            <a:avLst/>
          </a:prstGeom>
        </p:spPr>
      </p:pic>
      <p:pic>
        <p:nvPicPr>
          <p:cNvPr id="73" name="그래픽 33" descr="모니터 단색으로 채워진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26119" y="537622"/>
            <a:ext cx="427325" cy="42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d79c7"/>
        </a:solidFill>
        <a:ln>
          <a:solidFill>
            <a:srgbClr val="3660ac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1050</ep:Words>
  <ep:PresentationFormat>와이드스크린</ep:PresentationFormat>
  <ep:Paragraphs>436</ep:Paragraphs>
  <ep:Slides>37</ep:Slides>
  <ep:Notes>27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ep:HeadingPairs>
  <ep:TitlesOfParts>
    <vt:vector size="3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2024-03-05T02:02:57.000</dcterms:created>
  <dc:creator>subin998@naver.com</dc:creator>
  <cp:lastModifiedBy>user</cp:lastModifiedBy>
  <dcterms:modified xsi:type="dcterms:W3CDTF">2024-03-11T23:50:27.666</dcterms:modified>
  <cp:revision>584</cp:revision>
  <dc:title>PowerPoint 프레젠테이션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